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1" r:id="rId6"/>
    <p:sldId id="262" r:id="rId7"/>
    <p:sldId id="263" r:id="rId8"/>
    <p:sldId id="264" r:id="rId9"/>
    <p:sldId id="266" r:id="rId10"/>
    <p:sldId id="267" r:id="rId11"/>
    <p:sldId id="268" r:id="rId12"/>
    <p:sldId id="269" r:id="rId13"/>
    <p:sldId id="270" r:id="rId14"/>
    <p:sldId id="271" r:id="rId15"/>
    <p:sldId id="276" r:id="rId16"/>
    <p:sldId id="285" r:id="rId17"/>
    <p:sldId id="286" r:id="rId18"/>
    <p:sldId id="287" r:id="rId19"/>
    <p:sldId id="289" r:id="rId20"/>
    <p:sldId id="288" r:id="rId21"/>
    <p:sldId id="292" r:id="rId22"/>
  </p:sldIdLst>
  <p:sldSz cx="18288000" cy="10287000"/>
  <p:notesSz cx="6858000" cy="9144000"/>
  <p:embeddedFontLst>
    <p:embeddedFont>
      <p:font typeface="Calibri (MS)" panose="020B0604020202020204" charset="0"/>
      <p:regular r:id="rId24"/>
    </p:embeddedFont>
    <p:embeddedFont>
      <p:font typeface="Calibri (MS) Bold" panose="020B0604020202020204" charset="0"/>
      <p:regular r:id="rId25"/>
    </p:embeddedFont>
    <p:embeddedFont>
      <p:font typeface="Calibri (MS) Bold Italics" panose="020B0604020202020204" charset="0"/>
      <p:regular r:id="rId26"/>
    </p:embeddedFont>
    <p:embeddedFont>
      <p:font typeface="TT Rounds Condensed" panose="020B0604020202020204" charset="0"/>
      <p:regular r:id="rId27"/>
    </p:embeddedFont>
    <p:embeddedFont>
      <p:font typeface="TT Rounds Condensed Italic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4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Stile con tema 1 - Color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Stile con tema 1 - Color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Stile medio 3 - Color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76923" autoAdjust="0"/>
  </p:normalViewPr>
  <p:slideViewPr>
    <p:cSldViewPr>
      <p:cViewPr varScale="1">
        <p:scale>
          <a:sx n="37" d="100"/>
          <a:sy n="37" d="100"/>
        </p:scale>
        <p:origin x="1060" y="2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“Il percorso post-operatorio in chirurgia bariatrica è un momento delicato e strategico: non si tratta solo di far perdere peso, ma di guidare il paziente in un nuovo equilibrio nutrizionale, metabolico e psicologico.</a:t>
            </a:r>
          </a:p>
          <a:p>
            <a:r>
              <a:rPr lang="en-US"/>
              <a:t>Il nostro compito è accompagnarlo passo dopo passo, adattando la dieta, prevenendo carenze e sostenendo il cambiamento.”</a:t>
            </a:r>
          </a:p>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290763" y="512763"/>
            <a:ext cx="4562475" cy="2566987"/>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3195799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Such dysbiosis may contribute to or exacerbate dumping syndrome (DS) by promoting rapid colonic fermentation of high-glycaemic carbohydrates, increasing intestinal gas production, and disrupting glucose homeostasis—culminating in both early and late dumping symptoms. Therapeutic strategies aimed at restoring microbial balance through probiotics, prebiotics, and targeted micronutrient supplementation (e.g., magnesium and thiamine) have shown potential in modulating gut motility, hormone secretion, and metabolic outcomes. While evidence is still emerging, these microbiotadirected interventions represent a promising avenue for managing DS in the post-bariatric population. SCFA: short-chain fatty acids. </a:t>
            </a:r>
          </a:p>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290763" y="512763"/>
            <a:ext cx="4562475" cy="2566987"/>
          </a:xfrm>
        </p:spPr>
      </p:sp>
      <p:sp>
        <p:nvSpPr>
          <p:cNvPr id="3" name="Segnaposto note 2"/>
          <p:cNvSpPr>
            <a:spLocks noGrp="1"/>
          </p:cNvSpPr>
          <p:nvPr>
            <p:ph type="body" idx="1"/>
          </p:nvPr>
        </p:nvSpPr>
        <p:spPr/>
        <p:txBody>
          <a:bodyPr/>
          <a:lstStyle/>
          <a:p>
            <a:endParaRPr lang="it-IT" dirty="0">
              <a:solidFill>
                <a:srgbClr val="FFC000"/>
              </a:solidFill>
            </a:endParaRPr>
          </a:p>
          <a:p>
            <a:pPr>
              <a:spcAft>
                <a:spcPts val="600"/>
              </a:spcAft>
              <a:defRPr sz="2000"/>
            </a:pPr>
            <a:r>
              <a:rPr lang="it-IT" sz="1200" dirty="0">
                <a:solidFill>
                  <a:srgbClr val="FFC000"/>
                </a:solidFill>
              </a:rPr>
              <a:t>🔹 </a:t>
            </a:r>
            <a:r>
              <a:rPr lang="it-IT" sz="1200" b="1" dirty="0">
                <a:solidFill>
                  <a:srgbClr val="FFC000"/>
                </a:solidFill>
              </a:rPr>
              <a:t>Il successo della chirurgia bariatrica dipende dal percorso nutrizionale</a:t>
            </a:r>
          </a:p>
          <a:p>
            <a:pPr>
              <a:spcAft>
                <a:spcPts val="600"/>
              </a:spcAft>
              <a:defRPr sz="2000"/>
            </a:pPr>
            <a:r>
              <a:rPr lang="it-IT" sz="1200" b="1" dirty="0">
                <a:solidFill>
                  <a:srgbClr val="FFC000"/>
                </a:solidFill>
              </a:rPr>
              <a:t>🔹 L’equipe multidisciplinare è essenziale</a:t>
            </a:r>
          </a:p>
          <a:p>
            <a:pPr>
              <a:spcAft>
                <a:spcPts val="600"/>
              </a:spcAft>
              <a:defRPr sz="2000"/>
            </a:pPr>
            <a:r>
              <a:rPr lang="it-IT" sz="1200" b="1" dirty="0">
                <a:solidFill>
                  <a:srgbClr val="FFC000"/>
                </a:solidFill>
              </a:rPr>
              <a:t>🔹 Educazione alimentare e supplementazione mirata garantiscono:</a:t>
            </a:r>
          </a:p>
          <a:p>
            <a:pPr>
              <a:spcAft>
                <a:spcPts val="600"/>
              </a:spcAft>
              <a:defRPr sz="2000"/>
            </a:pPr>
            <a:r>
              <a:rPr lang="it-IT" sz="1200" b="1" dirty="0">
                <a:solidFill>
                  <a:srgbClr val="FFFF00"/>
                </a:solidFill>
              </a:rPr>
              <a:t>   	– </a:t>
            </a:r>
            <a:r>
              <a:rPr lang="it-IT" sz="1200" b="1" dirty="0">
                <a:solidFill>
                  <a:srgbClr val="FFC000"/>
                </a:solidFill>
              </a:rPr>
              <a:t>Perdita di peso stabile</a:t>
            </a:r>
          </a:p>
          <a:p>
            <a:pPr>
              <a:spcAft>
                <a:spcPts val="600"/>
              </a:spcAft>
              <a:defRPr sz="2000"/>
            </a:pPr>
            <a:r>
              <a:rPr lang="it-IT" sz="1200" b="1" dirty="0">
                <a:solidFill>
                  <a:srgbClr val="FFC000"/>
                </a:solidFill>
              </a:rPr>
              <a:t>  	 – Preservazione massa magra</a:t>
            </a:r>
          </a:p>
          <a:p>
            <a:pPr>
              <a:spcAft>
                <a:spcPts val="600"/>
              </a:spcAft>
              <a:defRPr sz="2000"/>
            </a:pPr>
            <a:r>
              <a:rPr lang="it-IT" sz="1200" b="1" dirty="0">
                <a:solidFill>
                  <a:srgbClr val="FFC000"/>
                </a:solidFill>
              </a:rPr>
              <a:t> 	 – Prevenzione complicanze e carenze</a:t>
            </a:r>
            <a:endParaRPr lang="it-IT" b="1" dirty="0">
              <a:solidFill>
                <a:srgbClr val="FFC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Calibri (MS)"/>
                <a:ea typeface="Calibri (MS)"/>
                <a:cs typeface="Calibri (MS)"/>
                <a:sym typeface="Calibri (MS)"/>
              </a:rPr>
              <a:t>“Il </a:t>
            </a:r>
            <a:r>
              <a:rPr lang="en-US" sz="1200" b="1" dirty="0" err="1">
                <a:solidFill>
                  <a:schemeClr val="bg1"/>
                </a:solidFill>
                <a:latin typeface="Calibri (MS)"/>
                <a:ea typeface="Calibri (MS)"/>
                <a:cs typeface="Calibri (MS)"/>
                <a:sym typeface="Calibri (MS)"/>
              </a:rPr>
              <a:t>successo</a:t>
            </a:r>
            <a:r>
              <a:rPr lang="en-US" sz="1200" b="1" dirty="0">
                <a:solidFill>
                  <a:schemeClr val="bg1"/>
                </a:solidFill>
                <a:latin typeface="Calibri (MS)"/>
                <a:ea typeface="Calibri (MS)"/>
                <a:cs typeface="Calibri (MS)"/>
                <a:sym typeface="Calibri (MS)"/>
              </a:rPr>
              <a:t> </a:t>
            </a:r>
            <a:r>
              <a:rPr lang="en-US" sz="1200" b="1" dirty="0" err="1">
                <a:solidFill>
                  <a:schemeClr val="bg1"/>
                </a:solidFill>
                <a:latin typeface="Calibri (MS)"/>
                <a:ea typeface="Calibri (MS)"/>
                <a:cs typeface="Calibri (MS)"/>
                <a:sym typeface="Calibri (MS)"/>
              </a:rPr>
              <a:t>della</a:t>
            </a:r>
            <a:r>
              <a:rPr lang="en-US" sz="1200" b="1" dirty="0">
                <a:solidFill>
                  <a:schemeClr val="bg1"/>
                </a:solidFill>
                <a:latin typeface="Calibri (MS)"/>
                <a:ea typeface="Calibri (MS)"/>
                <a:cs typeface="Calibri (MS)"/>
                <a:sym typeface="Calibri (MS)"/>
              </a:rPr>
              <a:t> </a:t>
            </a:r>
            <a:r>
              <a:rPr lang="en-US" sz="1200" b="1" dirty="0" err="1">
                <a:solidFill>
                  <a:schemeClr val="bg1"/>
                </a:solidFill>
                <a:latin typeface="Calibri (MS)"/>
                <a:ea typeface="Calibri (MS)"/>
                <a:cs typeface="Calibri (MS)"/>
                <a:sym typeface="Calibri (MS)"/>
              </a:rPr>
              <a:t>chirurgia</a:t>
            </a:r>
            <a:r>
              <a:rPr lang="en-US" sz="1200" b="1" dirty="0">
                <a:solidFill>
                  <a:schemeClr val="bg1"/>
                </a:solidFill>
                <a:latin typeface="Calibri (MS)"/>
                <a:ea typeface="Calibri (MS)"/>
                <a:cs typeface="Calibri (MS)"/>
                <a:sym typeface="Calibri (MS)"/>
              </a:rPr>
              <a:t> </a:t>
            </a:r>
            <a:r>
              <a:rPr lang="en-US" sz="1200" b="1" dirty="0" err="1">
                <a:solidFill>
                  <a:schemeClr val="bg1"/>
                </a:solidFill>
                <a:latin typeface="Calibri (MS)"/>
                <a:ea typeface="Calibri (MS)"/>
                <a:cs typeface="Calibri (MS)"/>
                <a:sym typeface="Calibri (MS)"/>
              </a:rPr>
              <a:t>bariatrica</a:t>
            </a:r>
            <a:r>
              <a:rPr lang="en-US" sz="1200" b="1" dirty="0">
                <a:solidFill>
                  <a:schemeClr val="bg1"/>
                </a:solidFill>
                <a:latin typeface="Calibri (MS)"/>
                <a:ea typeface="Calibri (MS)"/>
                <a:cs typeface="Calibri (MS)"/>
                <a:sym typeface="Calibri (MS)"/>
              </a:rPr>
              <a:t> non è solo la </a:t>
            </a:r>
            <a:r>
              <a:rPr lang="en-US" sz="1200" b="1" dirty="0" err="1">
                <a:solidFill>
                  <a:schemeClr val="bg1"/>
                </a:solidFill>
                <a:latin typeface="Calibri (MS)"/>
                <a:ea typeface="Calibri (MS)"/>
                <a:cs typeface="Calibri (MS)"/>
                <a:sym typeface="Calibri (MS)"/>
              </a:rPr>
              <a:t>perdita</a:t>
            </a:r>
            <a:r>
              <a:rPr lang="en-US" sz="1200" b="1" dirty="0">
                <a:solidFill>
                  <a:schemeClr val="bg1"/>
                </a:solidFill>
                <a:latin typeface="Calibri (MS)"/>
                <a:ea typeface="Calibri (MS)"/>
                <a:cs typeface="Calibri (MS)"/>
                <a:sym typeface="Calibri (MS)"/>
              </a:rPr>
              <a:t> di peso, ma la </a:t>
            </a:r>
            <a:r>
              <a:rPr lang="en-US" sz="1200" b="1" dirty="0" err="1">
                <a:solidFill>
                  <a:schemeClr val="bg1"/>
                </a:solidFill>
                <a:latin typeface="Calibri (MS)"/>
                <a:ea typeface="Calibri (MS)"/>
                <a:cs typeface="Calibri (MS)"/>
                <a:sym typeface="Calibri (MS)"/>
              </a:rPr>
              <a:t>capacità</a:t>
            </a:r>
            <a:r>
              <a:rPr lang="en-US" sz="1200" b="1" dirty="0">
                <a:solidFill>
                  <a:schemeClr val="bg1"/>
                </a:solidFill>
                <a:latin typeface="Calibri (MS)"/>
                <a:ea typeface="Calibri (MS)"/>
                <a:cs typeface="Calibri (MS)"/>
                <a:sym typeface="Calibri (MS)"/>
              </a:rPr>
              <a:t> di </a:t>
            </a:r>
            <a:r>
              <a:rPr lang="en-US" sz="1200" b="1" dirty="0" err="1">
                <a:solidFill>
                  <a:schemeClr val="bg1"/>
                </a:solidFill>
                <a:latin typeface="Calibri (MS)"/>
                <a:ea typeface="Calibri (MS)"/>
                <a:cs typeface="Calibri (MS)"/>
                <a:sym typeface="Calibri (MS)"/>
              </a:rPr>
              <a:t>mantenere</a:t>
            </a:r>
            <a:r>
              <a:rPr lang="en-US" sz="1200" b="1" dirty="0">
                <a:solidFill>
                  <a:schemeClr val="bg1"/>
                </a:solidFill>
                <a:latin typeface="Calibri (MS)"/>
                <a:ea typeface="Calibri (MS)"/>
                <a:cs typeface="Calibri (MS)"/>
                <a:sym typeface="Calibri (MS)"/>
              </a:rPr>
              <a:t> salute e </a:t>
            </a:r>
            <a:r>
              <a:rPr lang="en-US" sz="1200" b="1" dirty="0" err="1">
                <a:solidFill>
                  <a:schemeClr val="bg1"/>
                </a:solidFill>
                <a:latin typeface="Calibri (MS)"/>
                <a:ea typeface="Calibri (MS)"/>
                <a:cs typeface="Calibri (MS)"/>
                <a:sym typeface="Calibri (MS)"/>
              </a:rPr>
              <a:t>consapevolezza</a:t>
            </a:r>
            <a:r>
              <a:rPr lang="en-US" sz="1200" b="1" dirty="0">
                <a:solidFill>
                  <a:schemeClr val="bg1"/>
                </a:solidFill>
                <a:latin typeface="Calibri (MS)"/>
                <a:ea typeface="Calibri (MS)"/>
                <a:cs typeface="Calibri (MS)"/>
                <a:sym typeface="Calibri (MS)"/>
              </a:rPr>
              <a:t> </a:t>
            </a:r>
            <a:r>
              <a:rPr lang="en-US" sz="1200" b="1" dirty="0" err="1">
                <a:solidFill>
                  <a:schemeClr val="bg1"/>
                </a:solidFill>
                <a:latin typeface="Calibri (MS)"/>
                <a:ea typeface="Calibri (MS)"/>
                <a:cs typeface="Calibri (MS)"/>
                <a:sym typeface="Calibri (MS)"/>
              </a:rPr>
              <a:t>nutrizionale</a:t>
            </a:r>
            <a:r>
              <a:rPr lang="en-US" sz="1200" b="1" dirty="0">
                <a:solidFill>
                  <a:schemeClr val="bg1"/>
                </a:solidFill>
                <a:latin typeface="Calibri (MS)"/>
                <a:ea typeface="Calibri (MS)"/>
                <a:cs typeface="Calibri (MS)"/>
                <a:sym typeface="Calibri (MS)"/>
              </a:rPr>
              <a:t> </a:t>
            </a:r>
            <a:r>
              <a:rPr lang="en-US" sz="1200" b="1" dirty="0" err="1">
                <a:solidFill>
                  <a:schemeClr val="bg1"/>
                </a:solidFill>
                <a:latin typeface="Calibri (MS)"/>
                <a:ea typeface="Calibri (MS)"/>
                <a:cs typeface="Calibri (MS)"/>
                <a:sym typeface="Calibri (MS)"/>
              </a:rPr>
              <a:t>nel</a:t>
            </a:r>
            <a:r>
              <a:rPr lang="en-US" sz="1200" b="1" dirty="0">
                <a:solidFill>
                  <a:schemeClr val="bg1"/>
                </a:solidFill>
                <a:latin typeface="Calibri (MS)"/>
                <a:ea typeface="Calibri (MS)"/>
                <a:cs typeface="Calibri (MS)"/>
                <a:sym typeface="Calibri (MS)"/>
              </a:rPr>
              <a:t> tempo.”</a:t>
            </a:r>
          </a:p>
          <a:p>
            <a:endParaRPr lang="it-IT" dirty="0"/>
          </a:p>
        </p:txBody>
      </p:sp>
      <p:sp>
        <p:nvSpPr>
          <p:cNvPr id="4" name="Segnaposto numero diapositiva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850905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17972"/>
            <a:ext cx="1554480" cy="1028700"/>
            <a:chOff x="0" y="0"/>
            <a:chExt cx="2072640" cy="1371600"/>
          </a:xfrm>
        </p:grpSpPr>
        <p:sp>
          <p:nvSpPr>
            <p:cNvPr id="3" name="Freeform 3"/>
            <p:cNvSpPr/>
            <p:nvPr/>
          </p:nvSpPr>
          <p:spPr>
            <a:xfrm>
              <a:off x="0" y="0"/>
              <a:ext cx="2072640" cy="1371600"/>
            </a:xfrm>
            <a:custGeom>
              <a:avLst/>
              <a:gdLst/>
              <a:ahLst/>
              <a:cxnLst/>
              <a:rect l="l" t="t" r="r" b="b"/>
              <a:pathLst>
                <a:path w="2072640" h="1371600">
                  <a:moveTo>
                    <a:pt x="0" y="0"/>
                  </a:moveTo>
                  <a:lnTo>
                    <a:pt x="2072640" y="0"/>
                  </a:lnTo>
                  <a:lnTo>
                    <a:pt x="2072640" y="1371600"/>
                  </a:lnTo>
                  <a:lnTo>
                    <a:pt x="0" y="1371600"/>
                  </a:lnTo>
                  <a:close/>
                </a:path>
              </a:pathLst>
            </a:custGeom>
            <a:solidFill>
              <a:srgbClr val="4A66AC"/>
            </a:solidFill>
          </p:spPr>
          <p:txBody>
            <a:bodyPr/>
            <a:lstStyle/>
            <a:p>
              <a:endParaRPr lang="it-IT"/>
            </a:p>
          </p:txBody>
        </p:sp>
      </p:grpSp>
      <p:grpSp>
        <p:nvGrpSpPr>
          <p:cNvPr id="4" name="Group 4"/>
          <p:cNvGrpSpPr/>
          <p:nvPr/>
        </p:nvGrpSpPr>
        <p:grpSpPr>
          <a:xfrm>
            <a:off x="12250102" y="15933"/>
            <a:ext cx="4286250" cy="10271066"/>
            <a:chOff x="0" y="0"/>
            <a:chExt cx="5715000" cy="13694754"/>
          </a:xfrm>
        </p:grpSpPr>
        <p:sp>
          <p:nvSpPr>
            <p:cNvPr id="5" name="Freeform 5"/>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6" name="Group 6"/>
          <p:cNvGrpSpPr>
            <a:grpSpLocks noChangeAspect="1"/>
          </p:cNvGrpSpPr>
          <p:nvPr/>
        </p:nvGrpSpPr>
        <p:grpSpPr>
          <a:xfrm>
            <a:off x="12250110" y="870294"/>
            <a:ext cx="4246922" cy="7394526"/>
            <a:chOff x="0" y="0"/>
            <a:chExt cx="5662562" cy="9859368"/>
          </a:xfrm>
        </p:grpSpPr>
        <p:sp>
          <p:nvSpPr>
            <p:cNvPr id="7" name="Freeform 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3"/>
              <a:stretch>
                <a:fillRect r="-39"/>
              </a:stretch>
            </a:blipFill>
          </p:spPr>
          <p:txBody>
            <a:bodyPr/>
            <a:lstStyle/>
            <a:p>
              <a:endParaRPr lang="it-IT"/>
            </a:p>
          </p:txBody>
        </p:sp>
      </p:grpSp>
      <p:grpSp>
        <p:nvGrpSpPr>
          <p:cNvPr id="8" name="Group 8"/>
          <p:cNvGrpSpPr/>
          <p:nvPr/>
        </p:nvGrpSpPr>
        <p:grpSpPr>
          <a:xfrm>
            <a:off x="11958182" y="0"/>
            <a:ext cx="4286250" cy="10287000"/>
            <a:chOff x="0" y="0"/>
            <a:chExt cx="5715000" cy="13716000"/>
          </a:xfrm>
        </p:grpSpPr>
        <p:sp>
          <p:nvSpPr>
            <p:cNvPr id="9" name="Freeform 9"/>
            <p:cNvSpPr/>
            <p:nvPr/>
          </p:nvSpPr>
          <p:spPr>
            <a:xfrm>
              <a:off x="0" y="0"/>
              <a:ext cx="5715000" cy="13716000"/>
            </a:xfrm>
            <a:custGeom>
              <a:avLst/>
              <a:gdLst/>
              <a:ahLst/>
              <a:cxnLst/>
              <a:rect l="l" t="t" r="r" b="b"/>
              <a:pathLst>
                <a:path w="5715000" h="13716000">
                  <a:moveTo>
                    <a:pt x="0" y="13716000"/>
                  </a:moveTo>
                  <a:lnTo>
                    <a:pt x="0" y="0"/>
                  </a:lnTo>
                  <a:lnTo>
                    <a:pt x="5715000" y="0"/>
                  </a:lnTo>
                  <a:lnTo>
                    <a:pt x="5715000" y="13716000"/>
                  </a:lnTo>
                  <a:close/>
                </a:path>
              </a:pathLst>
            </a:custGeom>
            <a:solidFill>
              <a:srgbClr val="F2F2F2">
                <a:alpha val="8627"/>
              </a:srgbClr>
            </a:solidFill>
          </p:spPr>
          <p:txBody>
            <a:bodyPr/>
            <a:lstStyle/>
            <a:p>
              <a:endParaRPr lang="it-IT"/>
            </a:p>
          </p:txBody>
        </p:sp>
      </p:grpSp>
      <p:grpSp>
        <p:nvGrpSpPr>
          <p:cNvPr id="10" name="Group 10"/>
          <p:cNvGrpSpPr/>
          <p:nvPr/>
        </p:nvGrpSpPr>
        <p:grpSpPr>
          <a:xfrm>
            <a:off x="7441780" y="0"/>
            <a:ext cx="230889" cy="10287000"/>
            <a:chOff x="0" y="0"/>
            <a:chExt cx="307852" cy="13716000"/>
          </a:xfrm>
        </p:grpSpPr>
        <p:sp>
          <p:nvSpPr>
            <p:cNvPr id="11" name="Freeform 11"/>
            <p:cNvSpPr/>
            <p:nvPr/>
          </p:nvSpPr>
          <p:spPr>
            <a:xfrm>
              <a:off x="0" y="0"/>
              <a:ext cx="307848" cy="13716000"/>
            </a:xfrm>
            <a:custGeom>
              <a:avLst/>
              <a:gdLst/>
              <a:ahLst/>
              <a:cxnLst/>
              <a:rect l="l" t="t" r="r" b="b"/>
              <a:pathLst>
                <a:path w="307848" h="13716000">
                  <a:moveTo>
                    <a:pt x="0" y="0"/>
                  </a:moveTo>
                  <a:lnTo>
                    <a:pt x="307848" y="0"/>
                  </a:lnTo>
                  <a:lnTo>
                    <a:pt x="307848" y="13716000"/>
                  </a:lnTo>
                  <a:lnTo>
                    <a:pt x="0" y="13716000"/>
                  </a:lnTo>
                  <a:close/>
                </a:path>
              </a:pathLst>
            </a:custGeom>
            <a:solidFill>
              <a:srgbClr val="FFC000"/>
            </a:solidFill>
          </p:spPr>
          <p:txBody>
            <a:bodyPr/>
            <a:lstStyle/>
            <a:p>
              <a:endParaRPr lang="it-IT"/>
            </a:p>
          </p:txBody>
        </p:sp>
      </p:grpSp>
      <p:grpSp>
        <p:nvGrpSpPr>
          <p:cNvPr id="12" name="Group 12"/>
          <p:cNvGrpSpPr/>
          <p:nvPr/>
        </p:nvGrpSpPr>
        <p:grpSpPr>
          <a:xfrm>
            <a:off x="7315260" y="0"/>
            <a:ext cx="230889" cy="10287000"/>
            <a:chOff x="0" y="0"/>
            <a:chExt cx="307852" cy="13716000"/>
          </a:xfrm>
        </p:grpSpPr>
        <p:sp>
          <p:nvSpPr>
            <p:cNvPr id="13" name="Freeform 13"/>
            <p:cNvSpPr/>
            <p:nvPr/>
          </p:nvSpPr>
          <p:spPr>
            <a:xfrm>
              <a:off x="0" y="0"/>
              <a:ext cx="307848" cy="13716000"/>
            </a:xfrm>
            <a:custGeom>
              <a:avLst/>
              <a:gdLst/>
              <a:ahLst/>
              <a:cxnLst/>
              <a:rect l="l" t="t" r="r" b="b"/>
              <a:pathLst>
                <a:path w="307848" h="13716000">
                  <a:moveTo>
                    <a:pt x="0" y="0"/>
                  </a:moveTo>
                  <a:lnTo>
                    <a:pt x="307848" y="0"/>
                  </a:lnTo>
                  <a:lnTo>
                    <a:pt x="307848" y="13716000"/>
                  </a:lnTo>
                  <a:lnTo>
                    <a:pt x="0" y="13716000"/>
                  </a:lnTo>
                  <a:close/>
                </a:path>
              </a:pathLst>
            </a:custGeom>
            <a:solidFill>
              <a:srgbClr val="2E3D92"/>
            </a:solidFill>
          </p:spPr>
          <p:txBody>
            <a:bodyPr/>
            <a:lstStyle/>
            <a:p>
              <a:endParaRPr lang="it-IT"/>
            </a:p>
          </p:txBody>
        </p:sp>
      </p:grpSp>
      <p:grpSp>
        <p:nvGrpSpPr>
          <p:cNvPr id="14" name="Group 14"/>
          <p:cNvGrpSpPr>
            <a:grpSpLocks noChangeAspect="1"/>
          </p:cNvGrpSpPr>
          <p:nvPr/>
        </p:nvGrpSpPr>
        <p:grpSpPr>
          <a:xfrm>
            <a:off x="4330" y="5762"/>
            <a:ext cx="7322313" cy="10287000"/>
            <a:chOff x="0" y="0"/>
            <a:chExt cx="9763084" cy="13716000"/>
          </a:xfrm>
        </p:grpSpPr>
        <p:sp>
          <p:nvSpPr>
            <p:cNvPr id="15" name="Freeform 15"/>
            <p:cNvSpPr/>
            <p:nvPr/>
          </p:nvSpPr>
          <p:spPr>
            <a:xfrm>
              <a:off x="0" y="0"/>
              <a:ext cx="9763125" cy="13716000"/>
            </a:xfrm>
            <a:custGeom>
              <a:avLst/>
              <a:gdLst/>
              <a:ahLst/>
              <a:cxnLst/>
              <a:rect l="l" t="t" r="r" b="b"/>
              <a:pathLst>
                <a:path w="9763125" h="13716000">
                  <a:moveTo>
                    <a:pt x="0" y="0"/>
                  </a:moveTo>
                  <a:lnTo>
                    <a:pt x="9763125" y="0"/>
                  </a:lnTo>
                  <a:lnTo>
                    <a:pt x="9763125" y="13716000"/>
                  </a:lnTo>
                  <a:lnTo>
                    <a:pt x="0" y="13716000"/>
                  </a:lnTo>
                  <a:lnTo>
                    <a:pt x="0" y="0"/>
                  </a:lnTo>
                  <a:close/>
                </a:path>
              </a:pathLst>
            </a:custGeom>
            <a:blipFill>
              <a:blip r:embed="rId4"/>
              <a:stretch>
                <a:fillRect b="-64"/>
              </a:stretch>
            </a:blipFill>
          </p:spPr>
          <p:txBody>
            <a:bodyPr/>
            <a:lstStyle/>
            <a:p>
              <a:endParaRPr lang="it-IT"/>
            </a:p>
          </p:txBody>
        </p:sp>
      </p:grpSp>
      <p:grpSp>
        <p:nvGrpSpPr>
          <p:cNvPr id="16" name="Group 16"/>
          <p:cNvGrpSpPr/>
          <p:nvPr/>
        </p:nvGrpSpPr>
        <p:grpSpPr>
          <a:xfrm>
            <a:off x="9787840" y="443946"/>
            <a:ext cx="6789420" cy="4209554"/>
            <a:chOff x="0" y="0"/>
            <a:chExt cx="9052560" cy="5612738"/>
          </a:xfrm>
        </p:grpSpPr>
        <p:sp>
          <p:nvSpPr>
            <p:cNvPr id="17" name="Freeform 17"/>
            <p:cNvSpPr/>
            <p:nvPr/>
          </p:nvSpPr>
          <p:spPr>
            <a:xfrm>
              <a:off x="0" y="0"/>
              <a:ext cx="9052560" cy="5612738"/>
            </a:xfrm>
            <a:custGeom>
              <a:avLst/>
              <a:gdLst/>
              <a:ahLst/>
              <a:cxnLst/>
              <a:rect l="l" t="t" r="r" b="b"/>
              <a:pathLst>
                <a:path w="9052560" h="5612738">
                  <a:moveTo>
                    <a:pt x="0" y="0"/>
                  </a:moveTo>
                  <a:lnTo>
                    <a:pt x="9052560" y="0"/>
                  </a:lnTo>
                  <a:lnTo>
                    <a:pt x="9052560" y="5612738"/>
                  </a:lnTo>
                  <a:lnTo>
                    <a:pt x="0" y="5612738"/>
                  </a:lnTo>
                  <a:close/>
                </a:path>
              </a:pathLst>
            </a:custGeom>
            <a:solidFill>
              <a:srgbClr val="000000">
                <a:alpha val="0"/>
              </a:srgbClr>
            </a:solidFill>
          </p:spPr>
          <p:txBody>
            <a:bodyPr/>
            <a:lstStyle/>
            <a:p>
              <a:endParaRPr lang="it-IT"/>
            </a:p>
          </p:txBody>
        </p:sp>
        <p:sp>
          <p:nvSpPr>
            <p:cNvPr id="18" name="TextBox 18"/>
            <p:cNvSpPr txBox="1"/>
            <p:nvPr/>
          </p:nvSpPr>
          <p:spPr>
            <a:xfrm>
              <a:off x="0" y="-85725"/>
              <a:ext cx="9052560" cy="5698463"/>
            </a:xfrm>
            <a:prstGeom prst="rect">
              <a:avLst/>
            </a:prstGeom>
          </p:spPr>
          <p:txBody>
            <a:bodyPr lIns="0" tIns="0" rIns="0" bIns="0" rtlCol="0" anchor="b"/>
            <a:lstStyle/>
            <a:p>
              <a:pPr algn="l">
                <a:lnSpc>
                  <a:spcPts val="9720"/>
                </a:lnSpc>
              </a:pPr>
              <a:r>
                <a:rPr lang="en-US" sz="9000" b="1" spc="-75" dirty="0">
                  <a:solidFill>
                    <a:srgbClr val="304297"/>
                  </a:solidFill>
                  <a:latin typeface="Calibri (MS) Bold"/>
                  <a:ea typeface="Calibri (MS) Bold"/>
                  <a:cs typeface="Calibri (MS) Bold"/>
                  <a:sym typeface="Calibri (MS) Bold"/>
                </a:rPr>
                <a:t>POST OPERATORIO</a:t>
              </a:r>
            </a:p>
          </p:txBody>
        </p:sp>
      </p:grpSp>
      <p:sp>
        <p:nvSpPr>
          <p:cNvPr id="19" name="TextBox 19"/>
          <p:cNvSpPr txBox="1"/>
          <p:nvPr/>
        </p:nvSpPr>
        <p:spPr>
          <a:xfrm>
            <a:off x="10035540" y="6217047"/>
            <a:ext cx="6606540" cy="1828038"/>
          </a:xfrm>
          <a:prstGeom prst="rect">
            <a:avLst/>
          </a:prstGeom>
        </p:spPr>
        <p:txBody>
          <a:bodyPr lIns="0" tIns="0" rIns="0" bIns="0" rtlCol="0" anchor="t">
            <a:spAutoFit/>
          </a:bodyPr>
          <a:lstStyle/>
          <a:p>
            <a:pPr algn="ctr">
              <a:lnSpc>
                <a:spcPts val="2520"/>
              </a:lnSpc>
            </a:pPr>
            <a:r>
              <a:rPr lang="en-US" sz="2625" spc="-1">
                <a:solidFill>
                  <a:srgbClr val="2F5597"/>
                </a:solidFill>
                <a:latin typeface="Calibri (MS)"/>
                <a:ea typeface="Calibri (MS)"/>
                <a:cs typeface="Calibri (MS)"/>
                <a:sym typeface="Calibri (MS)"/>
              </a:rPr>
              <a:t>Dott.ssa Barbara Neri</a:t>
            </a:r>
          </a:p>
          <a:p>
            <a:pPr algn="ctr">
              <a:lnSpc>
                <a:spcPts val="2520"/>
              </a:lnSpc>
            </a:pPr>
            <a:r>
              <a:rPr lang="en-US" sz="2625" spc="-1">
                <a:solidFill>
                  <a:srgbClr val="2F5597"/>
                </a:solidFill>
                <a:latin typeface="Calibri (MS)"/>
                <a:ea typeface="Calibri (MS)"/>
                <a:cs typeface="Calibri (MS)"/>
                <a:sym typeface="Calibri (MS)"/>
              </a:rPr>
              <a:t>Medico Chirurgo </a:t>
            </a:r>
          </a:p>
          <a:p>
            <a:pPr algn="ctr">
              <a:lnSpc>
                <a:spcPts val="2520"/>
              </a:lnSpc>
            </a:pPr>
            <a:r>
              <a:rPr lang="en-US" sz="2625" spc="-1">
                <a:solidFill>
                  <a:srgbClr val="2F5597"/>
                </a:solidFill>
                <a:latin typeface="Calibri (MS)"/>
                <a:ea typeface="Calibri (MS)"/>
                <a:cs typeface="Calibri (MS)"/>
                <a:sym typeface="Calibri (MS)"/>
              </a:rPr>
              <a:t>Specialista in scienza dell’alimentazione</a:t>
            </a:r>
          </a:p>
          <a:p>
            <a:pPr algn="ctr">
              <a:lnSpc>
                <a:spcPts val="2520"/>
              </a:lnSpc>
            </a:pPr>
            <a:r>
              <a:rPr lang="en-US" sz="2625" spc="-1">
                <a:solidFill>
                  <a:srgbClr val="2F5597"/>
                </a:solidFill>
                <a:latin typeface="Calibri (MS)"/>
                <a:ea typeface="Calibri (MS)"/>
                <a:cs typeface="Calibri (MS)"/>
                <a:sym typeface="Calibri (MS)"/>
              </a:rPr>
              <a:t>UO Dietologia e Nutrizione </a:t>
            </a:r>
          </a:p>
          <a:p>
            <a:pPr algn="ctr">
              <a:lnSpc>
                <a:spcPts val="2520"/>
              </a:lnSpc>
            </a:pPr>
            <a:r>
              <a:rPr lang="en-US" sz="2625" spc="-1">
                <a:solidFill>
                  <a:srgbClr val="2F5597"/>
                </a:solidFill>
                <a:latin typeface="Calibri (MS)"/>
                <a:ea typeface="Calibri (MS)"/>
                <a:cs typeface="Calibri (MS)"/>
                <a:sym typeface="Calibri (MS)"/>
              </a:rPr>
              <a:t>Azienda Ospedaliera S. Camillo Forlanini Roma</a:t>
            </a:r>
          </a:p>
          <a:p>
            <a:pPr algn="l">
              <a:lnSpc>
                <a:spcPts val="2520"/>
              </a:lnSpc>
            </a:pPr>
            <a:endParaRPr lang="en-US" sz="2625" spc="-1">
              <a:solidFill>
                <a:srgbClr val="2F5597"/>
              </a:solidFill>
              <a:latin typeface="Calibri (MS)"/>
              <a:ea typeface="Calibri (MS)"/>
              <a:cs typeface="Calibri (MS)"/>
              <a:sym typeface="Calibri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17972"/>
            <a:ext cx="1554480" cy="1028700"/>
            <a:chOff x="0" y="0"/>
            <a:chExt cx="2072640" cy="1371600"/>
          </a:xfrm>
        </p:grpSpPr>
        <p:sp>
          <p:nvSpPr>
            <p:cNvPr id="3" name="Freeform 3"/>
            <p:cNvSpPr/>
            <p:nvPr/>
          </p:nvSpPr>
          <p:spPr>
            <a:xfrm>
              <a:off x="0" y="0"/>
              <a:ext cx="2072640" cy="1371600"/>
            </a:xfrm>
            <a:custGeom>
              <a:avLst/>
              <a:gdLst/>
              <a:ahLst/>
              <a:cxnLst/>
              <a:rect l="l" t="t" r="r" b="b"/>
              <a:pathLst>
                <a:path w="2072640" h="1371600">
                  <a:moveTo>
                    <a:pt x="0" y="0"/>
                  </a:moveTo>
                  <a:lnTo>
                    <a:pt x="2072640" y="0"/>
                  </a:lnTo>
                  <a:lnTo>
                    <a:pt x="2072640" y="1371600"/>
                  </a:lnTo>
                  <a:lnTo>
                    <a:pt x="0" y="1371600"/>
                  </a:lnTo>
                  <a:close/>
                </a:path>
              </a:pathLst>
            </a:custGeom>
            <a:solidFill>
              <a:srgbClr val="4A66AC"/>
            </a:solidFill>
          </p:spPr>
          <p:txBody>
            <a:bodyPr/>
            <a:lstStyle/>
            <a:p>
              <a:endParaRPr lang="it-IT"/>
            </a:p>
          </p:txBody>
        </p:sp>
      </p:grpSp>
      <p:grpSp>
        <p:nvGrpSpPr>
          <p:cNvPr id="4" name="Group 4"/>
          <p:cNvGrpSpPr/>
          <p:nvPr/>
        </p:nvGrpSpPr>
        <p:grpSpPr>
          <a:xfrm>
            <a:off x="12250102" y="15933"/>
            <a:ext cx="4286250" cy="10271066"/>
            <a:chOff x="0" y="0"/>
            <a:chExt cx="5715000" cy="13694754"/>
          </a:xfrm>
        </p:grpSpPr>
        <p:sp>
          <p:nvSpPr>
            <p:cNvPr id="5" name="Freeform 5"/>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6" name="Group 6"/>
          <p:cNvGrpSpPr>
            <a:grpSpLocks noChangeAspect="1"/>
          </p:cNvGrpSpPr>
          <p:nvPr/>
        </p:nvGrpSpPr>
        <p:grpSpPr>
          <a:xfrm>
            <a:off x="12250110" y="870294"/>
            <a:ext cx="4246922" cy="7394526"/>
            <a:chOff x="0" y="0"/>
            <a:chExt cx="5662562" cy="9859368"/>
          </a:xfrm>
        </p:grpSpPr>
        <p:sp>
          <p:nvSpPr>
            <p:cNvPr id="7" name="Freeform 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grpSp>
        <p:nvGrpSpPr>
          <p:cNvPr id="8" name="Group 8"/>
          <p:cNvGrpSpPr/>
          <p:nvPr/>
        </p:nvGrpSpPr>
        <p:grpSpPr>
          <a:xfrm rot="-5400000">
            <a:off x="9109710" y="90156"/>
            <a:ext cx="68578" cy="18288000"/>
            <a:chOff x="0" y="0"/>
            <a:chExt cx="91438" cy="24384000"/>
          </a:xfrm>
        </p:grpSpPr>
        <p:sp>
          <p:nvSpPr>
            <p:cNvPr id="9" name="Freeform 9"/>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10" name="Group 10"/>
          <p:cNvGrpSpPr/>
          <p:nvPr/>
        </p:nvGrpSpPr>
        <p:grpSpPr>
          <a:xfrm rot="-5400000">
            <a:off x="9066069" y="196143"/>
            <a:ext cx="155865" cy="18287998"/>
            <a:chOff x="0" y="0"/>
            <a:chExt cx="207820" cy="24383998"/>
          </a:xfrm>
        </p:grpSpPr>
        <p:sp>
          <p:nvSpPr>
            <p:cNvPr id="11" name="Freeform 11"/>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2" name="Group 12"/>
          <p:cNvGrpSpPr>
            <a:grpSpLocks noChangeAspect="1"/>
          </p:cNvGrpSpPr>
          <p:nvPr/>
        </p:nvGrpSpPr>
        <p:grpSpPr>
          <a:xfrm>
            <a:off x="0" y="9417626"/>
            <a:ext cx="18288000" cy="853440"/>
            <a:chOff x="0" y="0"/>
            <a:chExt cx="24384000" cy="1137920"/>
          </a:xfrm>
        </p:grpSpPr>
        <p:sp>
          <p:nvSpPr>
            <p:cNvPr id="13" name="Freeform 13"/>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3"/>
              <a:stretch>
                <a:fillRect/>
              </a:stretch>
            </a:blipFill>
          </p:spPr>
          <p:txBody>
            <a:bodyPr/>
            <a:lstStyle/>
            <a:p>
              <a:endParaRPr lang="it-IT"/>
            </a:p>
          </p:txBody>
        </p:sp>
      </p:grpSp>
      <p:grpSp>
        <p:nvGrpSpPr>
          <p:cNvPr id="14" name="Group 14"/>
          <p:cNvGrpSpPr/>
          <p:nvPr/>
        </p:nvGrpSpPr>
        <p:grpSpPr>
          <a:xfrm>
            <a:off x="12250102" y="15934"/>
            <a:ext cx="4286250" cy="9179325"/>
            <a:chOff x="0" y="0"/>
            <a:chExt cx="5715000" cy="12239100"/>
          </a:xfrm>
        </p:grpSpPr>
        <p:sp>
          <p:nvSpPr>
            <p:cNvPr id="15" name="Freeform 15"/>
            <p:cNvSpPr/>
            <p:nvPr/>
          </p:nvSpPr>
          <p:spPr>
            <a:xfrm>
              <a:off x="0" y="0"/>
              <a:ext cx="5715000" cy="12239117"/>
            </a:xfrm>
            <a:custGeom>
              <a:avLst/>
              <a:gdLst/>
              <a:ahLst/>
              <a:cxnLst/>
              <a:rect l="l" t="t" r="r" b="b"/>
              <a:pathLst>
                <a:path w="5715000" h="12239117">
                  <a:moveTo>
                    <a:pt x="0" y="12239117"/>
                  </a:moveTo>
                  <a:lnTo>
                    <a:pt x="0" y="0"/>
                  </a:lnTo>
                  <a:lnTo>
                    <a:pt x="5715000" y="0"/>
                  </a:lnTo>
                  <a:lnTo>
                    <a:pt x="5715000" y="12239117"/>
                  </a:lnTo>
                  <a:close/>
                </a:path>
              </a:pathLst>
            </a:custGeom>
            <a:solidFill>
              <a:srgbClr val="FBFCFC"/>
            </a:solidFill>
          </p:spPr>
          <p:txBody>
            <a:bodyPr/>
            <a:lstStyle/>
            <a:p>
              <a:endParaRPr lang="it-IT"/>
            </a:p>
          </p:txBody>
        </p:sp>
      </p:grpSp>
      <p:grpSp>
        <p:nvGrpSpPr>
          <p:cNvPr id="16" name="Group 16"/>
          <p:cNvGrpSpPr>
            <a:grpSpLocks noChangeAspect="1"/>
          </p:cNvGrpSpPr>
          <p:nvPr/>
        </p:nvGrpSpPr>
        <p:grpSpPr>
          <a:xfrm>
            <a:off x="12250110" y="870294"/>
            <a:ext cx="4246922" cy="7394526"/>
            <a:chOff x="0" y="0"/>
            <a:chExt cx="5662562" cy="9859368"/>
          </a:xfrm>
        </p:grpSpPr>
        <p:sp>
          <p:nvSpPr>
            <p:cNvPr id="17" name="Freeform 1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sp>
        <p:nvSpPr>
          <p:cNvPr id="19" name="Freeform 19"/>
          <p:cNvSpPr/>
          <p:nvPr/>
        </p:nvSpPr>
        <p:spPr>
          <a:xfrm>
            <a:off x="572692" y="110744"/>
            <a:ext cx="11688795" cy="8759476"/>
          </a:xfrm>
          <a:custGeom>
            <a:avLst/>
            <a:gdLst/>
            <a:ahLst/>
            <a:cxnLst/>
            <a:rect l="l" t="t" r="r" b="b"/>
            <a:pathLst>
              <a:path w="15585060" h="11679301">
                <a:moveTo>
                  <a:pt x="0" y="0"/>
                </a:moveTo>
                <a:lnTo>
                  <a:pt x="15585060" y="0"/>
                </a:lnTo>
                <a:lnTo>
                  <a:pt x="15585060" y="11679301"/>
                </a:lnTo>
                <a:lnTo>
                  <a:pt x="0" y="11679301"/>
                </a:lnTo>
                <a:lnTo>
                  <a:pt x="0" y="0"/>
                </a:lnTo>
                <a:close/>
              </a:path>
            </a:pathLst>
          </a:custGeom>
          <a:blipFill>
            <a:blip r:embed="rId4"/>
            <a:stretch>
              <a:fillRect/>
            </a:stretch>
          </a:blipFill>
        </p:spPr>
        <p:txBody>
          <a:bodyPr/>
          <a:lstStyle/>
          <a:p>
            <a:endParaRPr lang="it-IT" dirty="0"/>
          </a:p>
        </p:txBody>
      </p:sp>
      <p:sp>
        <p:nvSpPr>
          <p:cNvPr id="20" name="TextBox 20"/>
          <p:cNvSpPr txBox="1"/>
          <p:nvPr/>
        </p:nvSpPr>
        <p:spPr>
          <a:xfrm>
            <a:off x="12261487" y="1312806"/>
            <a:ext cx="5083302" cy="5718928"/>
          </a:xfrm>
          <a:prstGeom prst="rect">
            <a:avLst/>
          </a:prstGeom>
        </p:spPr>
        <p:txBody>
          <a:bodyPr lIns="0" tIns="0" rIns="0" bIns="0" rtlCol="0" anchor="t">
            <a:spAutoFit/>
          </a:bodyPr>
          <a:lstStyle/>
          <a:p>
            <a:pPr algn="ctr">
              <a:lnSpc>
                <a:spcPts val="5040"/>
              </a:lnSpc>
            </a:pPr>
            <a:r>
              <a:rPr lang="en-US" sz="4200" b="1" i="1">
                <a:solidFill>
                  <a:srgbClr val="C00000"/>
                </a:solidFill>
                <a:latin typeface="Calibri (MS) Bold Italics"/>
                <a:ea typeface="Calibri (MS) Bold Italics"/>
                <a:cs typeface="Calibri (MS) Bold Italics"/>
                <a:sym typeface="Calibri (MS) Bold Italics"/>
              </a:rPr>
              <a:t>Il riconoscimento precoce di questi segnali permette di intervenire tempestivamente con supplementazione mirata e counselling nutrizionale.</a:t>
            </a:r>
          </a:p>
          <a:p>
            <a:pPr algn="ctr">
              <a:lnSpc>
                <a:spcPts val="5040"/>
              </a:lnSpc>
            </a:pPr>
            <a:endParaRPr lang="en-US" sz="4200" b="1" i="1">
              <a:solidFill>
                <a:srgbClr val="C00000"/>
              </a:solidFill>
              <a:latin typeface="Calibri (MS) Bold Italics"/>
              <a:ea typeface="Calibri (MS) Bold Italics"/>
              <a:cs typeface="Calibri (MS) Bold Italics"/>
              <a:sym typeface="Calibri (MS) Bold Itali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250102" y="15933"/>
            <a:ext cx="4286250" cy="10271066"/>
            <a:chOff x="0" y="0"/>
            <a:chExt cx="5715000" cy="13694754"/>
          </a:xfrm>
        </p:grpSpPr>
        <p:sp>
          <p:nvSpPr>
            <p:cNvPr id="5" name="Freeform 5"/>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6" name="Group 6"/>
          <p:cNvGrpSpPr>
            <a:grpSpLocks noChangeAspect="1"/>
          </p:cNvGrpSpPr>
          <p:nvPr/>
        </p:nvGrpSpPr>
        <p:grpSpPr>
          <a:xfrm>
            <a:off x="12250110" y="870294"/>
            <a:ext cx="4246922" cy="7394526"/>
            <a:chOff x="0" y="0"/>
            <a:chExt cx="5662562" cy="9859368"/>
          </a:xfrm>
        </p:grpSpPr>
        <p:sp>
          <p:nvSpPr>
            <p:cNvPr id="7" name="Freeform 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grpSp>
        <p:nvGrpSpPr>
          <p:cNvPr id="8" name="Group 8"/>
          <p:cNvGrpSpPr/>
          <p:nvPr/>
        </p:nvGrpSpPr>
        <p:grpSpPr>
          <a:xfrm rot="-5400000">
            <a:off x="9109710" y="90156"/>
            <a:ext cx="68578" cy="18288000"/>
            <a:chOff x="0" y="0"/>
            <a:chExt cx="91438" cy="24384000"/>
          </a:xfrm>
        </p:grpSpPr>
        <p:sp>
          <p:nvSpPr>
            <p:cNvPr id="9" name="Freeform 9"/>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10" name="Group 10"/>
          <p:cNvGrpSpPr/>
          <p:nvPr/>
        </p:nvGrpSpPr>
        <p:grpSpPr>
          <a:xfrm rot="-5400000">
            <a:off x="9066069" y="196143"/>
            <a:ext cx="155865" cy="18287998"/>
            <a:chOff x="0" y="0"/>
            <a:chExt cx="207820" cy="24383998"/>
          </a:xfrm>
        </p:grpSpPr>
        <p:sp>
          <p:nvSpPr>
            <p:cNvPr id="11" name="Freeform 11"/>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2" name="Group 12"/>
          <p:cNvGrpSpPr>
            <a:grpSpLocks noChangeAspect="1"/>
          </p:cNvGrpSpPr>
          <p:nvPr/>
        </p:nvGrpSpPr>
        <p:grpSpPr>
          <a:xfrm>
            <a:off x="0" y="9417626"/>
            <a:ext cx="18288000" cy="853440"/>
            <a:chOff x="0" y="0"/>
            <a:chExt cx="24384000" cy="1137920"/>
          </a:xfrm>
        </p:grpSpPr>
        <p:sp>
          <p:nvSpPr>
            <p:cNvPr id="13" name="Freeform 13"/>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3"/>
              <a:stretch>
                <a:fillRect/>
              </a:stretch>
            </a:blipFill>
          </p:spPr>
          <p:txBody>
            <a:bodyPr/>
            <a:lstStyle/>
            <a:p>
              <a:endParaRPr lang="it-IT"/>
            </a:p>
          </p:txBody>
        </p:sp>
      </p:grpSp>
      <p:grpSp>
        <p:nvGrpSpPr>
          <p:cNvPr id="14" name="Group 14"/>
          <p:cNvGrpSpPr/>
          <p:nvPr/>
        </p:nvGrpSpPr>
        <p:grpSpPr>
          <a:xfrm>
            <a:off x="12250102" y="15934"/>
            <a:ext cx="4286250" cy="9179325"/>
            <a:chOff x="0" y="0"/>
            <a:chExt cx="5715000" cy="12239100"/>
          </a:xfrm>
        </p:grpSpPr>
        <p:sp>
          <p:nvSpPr>
            <p:cNvPr id="15" name="Freeform 15"/>
            <p:cNvSpPr/>
            <p:nvPr/>
          </p:nvSpPr>
          <p:spPr>
            <a:xfrm>
              <a:off x="0" y="0"/>
              <a:ext cx="5715000" cy="12239117"/>
            </a:xfrm>
            <a:custGeom>
              <a:avLst/>
              <a:gdLst/>
              <a:ahLst/>
              <a:cxnLst/>
              <a:rect l="l" t="t" r="r" b="b"/>
              <a:pathLst>
                <a:path w="5715000" h="12239117">
                  <a:moveTo>
                    <a:pt x="0" y="12239117"/>
                  </a:moveTo>
                  <a:lnTo>
                    <a:pt x="0" y="0"/>
                  </a:lnTo>
                  <a:lnTo>
                    <a:pt x="5715000" y="0"/>
                  </a:lnTo>
                  <a:lnTo>
                    <a:pt x="5715000" y="12239117"/>
                  </a:lnTo>
                  <a:close/>
                </a:path>
              </a:pathLst>
            </a:custGeom>
            <a:solidFill>
              <a:srgbClr val="FBFCFC"/>
            </a:solidFill>
          </p:spPr>
          <p:txBody>
            <a:bodyPr/>
            <a:lstStyle/>
            <a:p>
              <a:endParaRPr lang="it-IT"/>
            </a:p>
          </p:txBody>
        </p:sp>
      </p:grpSp>
      <p:grpSp>
        <p:nvGrpSpPr>
          <p:cNvPr id="16" name="Group 16"/>
          <p:cNvGrpSpPr>
            <a:grpSpLocks noChangeAspect="1"/>
          </p:cNvGrpSpPr>
          <p:nvPr/>
        </p:nvGrpSpPr>
        <p:grpSpPr>
          <a:xfrm>
            <a:off x="12250105" y="703349"/>
            <a:ext cx="4246922" cy="7394526"/>
            <a:chOff x="0" y="0"/>
            <a:chExt cx="5662562" cy="9859368"/>
          </a:xfrm>
        </p:grpSpPr>
        <p:sp>
          <p:nvSpPr>
            <p:cNvPr id="17" name="Freeform 1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sp>
        <p:nvSpPr>
          <p:cNvPr id="18" name="TextBox 18"/>
          <p:cNvSpPr txBox="1"/>
          <p:nvPr/>
        </p:nvSpPr>
        <p:spPr>
          <a:xfrm>
            <a:off x="743262" y="2854339"/>
            <a:ext cx="17373600" cy="1661993"/>
          </a:xfrm>
          <a:prstGeom prst="rect">
            <a:avLst/>
          </a:prstGeom>
        </p:spPr>
        <p:txBody>
          <a:bodyPr wrap="square" lIns="0" tIns="0" rIns="0" bIns="0" rtlCol="0" anchor="t">
            <a:spAutoFit/>
          </a:bodyPr>
          <a:lstStyle/>
          <a:p>
            <a:pPr algn="l"/>
            <a:r>
              <a:rPr lang="it-IT" sz="3600" dirty="0">
                <a:solidFill>
                  <a:schemeClr val="tx2"/>
                </a:solidFill>
                <a:effectLst/>
                <a:latin typeface="Calibri (MS)" panose="020B0604020202020204" charset="0"/>
              </a:rPr>
              <a:t>La DS colpisce il 20-40% dei pazienti dopo chirurgia bariatrica, con rischio maggiore nel bypass e un aumento dell’incidenza nel tempo.</a:t>
            </a:r>
          </a:p>
          <a:p>
            <a:pPr algn="l"/>
            <a:r>
              <a:rPr lang="it-IT" sz="3600" dirty="0">
                <a:solidFill>
                  <a:schemeClr val="tx2"/>
                </a:solidFill>
                <a:effectLst/>
                <a:latin typeface="Calibri (MS)" panose="020B0604020202020204" charset="0"/>
              </a:rPr>
              <a:t> Le donne sono più a rischio rispetto agli uomini.</a:t>
            </a:r>
            <a:endParaRPr lang="en-US" sz="3600" dirty="0">
              <a:solidFill>
                <a:schemeClr val="tx2"/>
              </a:solidFill>
              <a:latin typeface="Calibri (MS)"/>
              <a:ea typeface="Calibri (MS)"/>
              <a:cs typeface="Calibri (MS)"/>
              <a:sym typeface="Calibri (MS)"/>
            </a:endParaRPr>
          </a:p>
        </p:txBody>
      </p:sp>
      <p:sp>
        <p:nvSpPr>
          <p:cNvPr id="19" name="TextBox 19"/>
          <p:cNvSpPr txBox="1"/>
          <p:nvPr/>
        </p:nvSpPr>
        <p:spPr>
          <a:xfrm>
            <a:off x="4968762" y="7877864"/>
            <a:ext cx="13227798" cy="1155056"/>
          </a:xfrm>
          <a:prstGeom prst="rect">
            <a:avLst/>
          </a:prstGeom>
        </p:spPr>
        <p:txBody>
          <a:bodyPr lIns="0" tIns="0" rIns="0" bIns="0" rtlCol="0" anchor="t">
            <a:spAutoFit/>
          </a:bodyPr>
          <a:lstStyle/>
          <a:p>
            <a:pPr algn="l">
              <a:lnSpc>
                <a:spcPts val="1439"/>
              </a:lnSpc>
            </a:pPr>
            <a:r>
              <a:rPr lang="en-US" sz="1200" spc="-7">
                <a:solidFill>
                  <a:srgbClr val="1B1B1B"/>
                </a:solidFill>
                <a:latin typeface="TT Rounds Condensed"/>
                <a:ea typeface="TT Rounds Condensed"/>
                <a:cs typeface="TT Rounds Condensed"/>
                <a:sym typeface="TT Rounds Condensed"/>
              </a:rPr>
              <a:t>Müller A et all. Postoperative Dumping Syndrome, Health-Related Quality of Life, Anxiety, Depression, and Eating Disturbances: Results of a Longitudinal Obesity Surgery Study. Obes Facts. 2024;17(2):201-210. doi: 10.1159/000536602. Epub 2024 Feb 6. PMID: 38320543; PMCID: PMC10987184.</a:t>
            </a:r>
          </a:p>
          <a:p>
            <a:pPr algn="l">
              <a:lnSpc>
                <a:spcPts val="1439"/>
              </a:lnSpc>
            </a:pPr>
            <a:r>
              <a:rPr lang="en-US" sz="1200" spc="-7">
                <a:solidFill>
                  <a:srgbClr val="1B1B1B"/>
                </a:solidFill>
                <a:latin typeface="TT Rounds Condensed"/>
                <a:ea typeface="TT Rounds Condensed"/>
                <a:cs typeface="TT Rounds Condensed"/>
                <a:sym typeface="TT Rounds Condensed"/>
              </a:rPr>
              <a:t>Cano R, Rodríguez D, Duran P, Cano C, Rojas-Gómez D, Rivera-Porras D, Barboza-González P, Fuentes-Barría H, Angarita L, Boscan A, Bermúdez V. Dumping Syndrome After Bariatric Surgery: Advanced Nutritional Perspectives and Integrated Pharmacological Management. Nutrients. 2025 Sep 30;17(19):3123. doi: 10.3390/nu17193123. PMID: 41097200; PMCID: PMC12525866.</a:t>
            </a:r>
          </a:p>
          <a:p>
            <a:pPr algn="l">
              <a:lnSpc>
                <a:spcPts val="1439"/>
              </a:lnSpc>
            </a:pPr>
            <a:r>
              <a:rPr lang="en-US" sz="1200" spc="-7">
                <a:solidFill>
                  <a:srgbClr val="1B1B1B"/>
                </a:solidFill>
                <a:latin typeface="TT Rounds Condensed"/>
                <a:ea typeface="TT Rounds Condensed"/>
                <a:cs typeface="TT Rounds Condensed"/>
                <a:sym typeface="TT Rounds Condensed"/>
              </a:rPr>
              <a:t>Jans A, Rask E, Ottosson J, Szabo E, Stenberg E. Prevalence of dumping and hypoglycaemia symptoms after bariatric surgery: A questionnaire-based cross-sectional study. Clin Obes. 2025 Feb;15(1):e12709. doi: 10.1111/cob.12709. Epub 2024 Oct 11. PMID: 39392055; PMCID: PMC11706738.</a:t>
            </a:r>
          </a:p>
        </p:txBody>
      </p:sp>
      <p:sp>
        <p:nvSpPr>
          <p:cNvPr id="20" name="TextBox 20"/>
          <p:cNvSpPr txBox="1"/>
          <p:nvPr/>
        </p:nvSpPr>
        <p:spPr>
          <a:xfrm>
            <a:off x="743262" y="1890645"/>
            <a:ext cx="17373600" cy="416140"/>
          </a:xfrm>
          <a:prstGeom prst="rect">
            <a:avLst/>
          </a:prstGeom>
        </p:spPr>
        <p:txBody>
          <a:bodyPr wrap="square" lIns="0" tIns="0" rIns="0" bIns="0" rtlCol="0" anchor="t">
            <a:spAutoFit/>
          </a:bodyPr>
          <a:lstStyle/>
          <a:p>
            <a:pPr algn="l">
              <a:lnSpc>
                <a:spcPts val="3240"/>
              </a:lnSpc>
            </a:pPr>
            <a:r>
              <a:rPr lang="it-IT" sz="3200" dirty="0">
                <a:solidFill>
                  <a:schemeClr val="tx2"/>
                </a:solidFill>
                <a:effectLst/>
                <a:latin typeface="Calibri (MS)" panose="020B0604020202020204" charset="0"/>
              </a:rPr>
              <a:t>Complicanza frequente causata da uno svuotamento gastrico rapido e un rilascio ormonale eccessivo.</a:t>
            </a:r>
            <a:endParaRPr lang="en-US" sz="3200" dirty="0">
              <a:solidFill>
                <a:schemeClr val="tx2"/>
              </a:solidFill>
              <a:latin typeface="Calibri (MS)"/>
              <a:ea typeface="Calibri (MS)"/>
              <a:cs typeface="Calibri (MS)"/>
              <a:sym typeface="Calibri (MS)"/>
            </a:endParaRPr>
          </a:p>
        </p:txBody>
      </p:sp>
      <p:sp>
        <p:nvSpPr>
          <p:cNvPr id="21" name="TextBox 21"/>
          <p:cNvSpPr txBox="1"/>
          <p:nvPr/>
        </p:nvSpPr>
        <p:spPr>
          <a:xfrm>
            <a:off x="5702210" y="171893"/>
            <a:ext cx="6883575" cy="1464119"/>
          </a:xfrm>
          <a:prstGeom prst="rect">
            <a:avLst/>
          </a:prstGeom>
        </p:spPr>
        <p:txBody>
          <a:bodyPr lIns="0" tIns="0" rIns="0" bIns="0" rtlCol="0" anchor="t">
            <a:spAutoFit/>
          </a:bodyPr>
          <a:lstStyle/>
          <a:p>
            <a:pPr algn="ctr">
              <a:lnSpc>
                <a:spcPts val="5759"/>
              </a:lnSpc>
            </a:pPr>
            <a:r>
              <a:rPr lang="en-US" sz="4800" dirty="0">
                <a:solidFill>
                  <a:srgbClr val="FF0000"/>
                </a:solidFill>
                <a:latin typeface="Calibri (MS)"/>
                <a:ea typeface="Calibri (MS)"/>
                <a:cs typeface="Calibri (MS)"/>
                <a:sym typeface="Calibri (MS)"/>
              </a:rPr>
              <a:t>Dumping Syndrome</a:t>
            </a:r>
          </a:p>
          <a:p>
            <a:pPr algn="ctr">
              <a:lnSpc>
                <a:spcPts val="5759"/>
              </a:lnSpc>
            </a:pPr>
            <a:r>
              <a:rPr lang="en-US" sz="4800" dirty="0" err="1">
                <a:solidFill>
                  <a:srgbClr val="FF0000"/>
                </a:solidFill>
                <a:latin typeface="Calibri (MS)"/>
                <a:ea typeface="Calibri (MS)"/>
                <a:cs typeface="Calibri (MS)"/>
                <a:sym typeface="Calibri (MS)"/>
              </a:rPr>
              <a:t>Ipoglicemia</a:t>
            </a:r>
            <a:r>
              <a:rPr lang="en-US" sz="4800" dirty="0">
                <a:solidFill>
                  <a:srgbClr val="FF0000"/>
                </a:solidFill>
                <a:latin typeface="Calibri (MS)"/>
                <a:ea typeface="Calibri (MS)"/>
                <a:cs typeface="Calibri (MS)"/>
                <a:sym typeface="Calibri (MS)"/>
              </a:rPr>
              <a:t> post </a:t>
            </a:r>
            <a:r>
              <a:rPr lang="en-US" sz="4800" dirty="0" err="1">
                <a:solidFill>
                  <a:srgbClr val="FF0000"/>
                </a:solidFill>
                <a:latin typeface="Calibri (MS)"/>
                <a:ea typeface="Calibri (MS)"/>
                <a:cs typeface="Calibri (MS)"/>
                <a:sym typeface="Calibri (MS)"/>
              </a:rPr>
              <a:t>bariatrica</a:t>
            </a:r>
            <a:endParaRPr lang="en-US" sz="4800" dirty="0">
              <a:solidFill>
                <a:srgbClr val="FF0000"/>
              </a:solidFill>
              <a:latin typeface="Calibri (MS)"/>
              <a:ea typeface="Calibri (MS)"/>
              <a:cs typeface="Calibri (MS)"/>
              <a:sym typeface="Calibri (MS)"/>
            </a:endParaRPr>
          </a:p>
        </p:txBody>
      </p:sp>
      <p:graphicFrame>
        <p:nvGraphicFramePr>
          <p:cNvPr id="22" name="Table 22"/>
          <p:cNvGraphicFramePr>
            <a:graphicFrameLocks noGrp="1"/>
          </p:cNvGraphicFramePr>
          <p:nvPr>
            <p:extLst>
              <p:ext uri="{D42A27DB-BD31-4B8C-83A1-F6EECF244321}">
                <p14:modId xmlns:p14="http://schemas.microsoft.com/office/powerpoint/2010/main" val="788865504"/>
              </p:ext>
            </p:extLst>
          </p:nvPr>
        </p:nvGraphicFramePr>
        <p:xfrm>
          <a:off x="1371600" y="4723131"/>
          <a:ext cx="15316200" cy="2645468"/>
        </p:xfrm>
        <a:graphic>
          <a:graphicData uri="http://schemas.openxmlformats.org/drawingml/2006/table">
            <a:tbl>
              <a:tblPr/>
              <a:tblGrid>
                <a:gridCol w="7658100">
                  <a:extLst>
                    <a:ext uri="{9D8B030D-6E8A-4147-A177-3AD203B41FA5}">
                      <a16:colId xmlns:a16="http://schemas.microsoft.com/office/drawing/2014/main" val="20000"/>
                    </a:ext>
                  </a:extLst>
                </a:gridCol>
                <a:gridCol w="7658100">
                  <a:extLst>
                    <a:ext uri="{9D8B030D-6E8A-4147-A177-3AD203B41FA5}">
                      <a16:colId xmlns:a16="http://schemas.microsoft.com/office/drawing/2014/main" val="20001"/>
                    </a:ext>
                  </a:extLst>
                </a:gridCol>
              </a:tblGrid>
              <a:tr h="610742">
                <a:tc>
                  <a:txBody>
                    <a:bodyPr/>
                    <a:lstStyle/>
                    <a:p>
                      <a:pPr algn="l">
                        <a:lnSpc>
                          <a:spcPct val="100000"/>
                        </a:lnSpc>
                        <a:defRPr/>
                      </a:pPr>
                      <a:r>
                        <a:rPr lang="en-US" sz="2700" b="1" dirty="0">
                          <a:solidFill>
                            <a:schemeClr val="tx2"/>
                          </a:solidFill>
                          <a:latin typeface="Calibri (MS) Bold"/>
                          <a:ea typeface="Calibri (MS) Bold"/>
                          <a:cs typeface="Calibri (MS) Bold"/>
                          <a:sym typeface="Calibri (MS) Bold"/>
                        </a:rPr>
                        <a:t>1. Dumping </a:t>
                      </a:r>
                      <a:r>
                        <a:rPr lang="en-US" sz="2700" b="1" dirty="0" err="1">
                          <a:solidFill>
                            <a:schemeClr val="tx2"/>
                          </a:solidFill>
                          <a:latin typeface="Calibri (MS) Bold"/>
                          <a:ea typeface="Calibri (MS) Bold"/>
                          <a:cs typeface="Calibri (MS) Bold"/>
                          <a:sym typeface="Calibri (MS) Bold"/>
                        </a:rPr>
                        <a:t>Precoce</a:t>
                      </a:r>
                      <a:r>
                        <a:rPr lang="en-US" sz="2700" b="1" dirty="0">
                          <a:solidFill>
                            <a:schemeClr val="tx2"/>
                          </a:solidFill>
                          <a:latin typeface="Calibri (MS) Bold"/>
                          <a:ea typeface="Calibri (MS) Bold"/>
                          <a:cs typeface="Calibri (MS) Bold"/>
                          <a:sym typeface="Calibri (MS) Bold"/>
                        </a:rPr>
                        <a:t> (EDS)</a:t>
                      </a:r>
                      <a:endParaRPr lang="en-US" sz="1100" dirty="0">
                        <a:solidFill>
                          <a:schemeClr val="tx2"/>
                        </a:solidFill>
                      </a:endParaRPr>
                    </a:p>
                  </a:txBody>
                  <a:tcPr marL="21287" marR="21287" marT="21287" marB="2128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a:lnSpc>
                          <a:spcPct val="100000"/>
                        </a:lnSpc>
                        <a:defRPr/>
                      </a:pPr>
                      <a:r>
                        <a:rPr lang="en-US" sz="2800" dirty="0" err="1">
                          <a:solidFill>
                            <a:schemeClr val="tx2"/>
                          </a:solidFill>
                          <a:latin typeface="Calibri (MS)"/>
                          <a:ea typeface="Calibri (MS)"/>
                          <a:cs typeface="Calibri (MS)"/>
                          <a:sym typeface="Calibri (MS)"/>
                        </a:rPr>
                        <a:t>Insorge</a:t>
                      </a:r>
                      <a:r>
                        <a:rPr lang="en-US" sz="2800" dirty="0">
                          <a:solidFill>
                            <a:schemeClr val="tx2"/>
                          </a:solidFill>
                          <a:latin typeface="Calibri (MS)"/>
                          <a:ea typeface="Calibri (MS)"/>
                          <a:cs typeface="Calibri (MS)"/>
                          <a:sym typeface="Calibri (MS)"/>
                        </a:rPr>
                        <a:t> </a:t>
                      </a:r>
                      <a:r>
                        <a:rPr lang="en-US" sz="2800" dirty="0" err="1">
                          <a:solidFill>
                            <a:schemeClr val="tx2"/>
                          </a:solidFill>
                          <a:latin typeface="Calibri (MS)"/>
                          <a:ea typeface="Calibri (MS)"/>
                          <a:cs typeface="Calibri (MS)"/>
                          <a:sym typeface="Calibri (MS)"/>
                        </a:rPr>
                        <a:t>entro</a:t>
                      </a:r>
                      <a:r>
                        <a:rPr lang="en-US" sz="2800" dirty="0">
                          <a:solidFill>
                            <a:schemeClr val="tx2"/>
                          </a:solidFill>
                          <a:latin typeface="Calibri (MS)"/>
                          <a:ea typeface="Calibri (MS)"/>
                          <a:cs typeface="Calibri (MS)"/>
                          <a:sym typeface="Calibri (MS)"/>
                        </a:rPr>
                        <a:t> </a:t>
                      </a:r>
                      <a:r>
                        <a:rPr lang="en-US" sz="2800" b="1" dirty="0">
                          <a:solidFill>
                            <a:schemeClr val="tx2"/>
                          </a:solidFill>
                          <a:latin typeface="Calibri (MS) Bold"/>
                          <a:ea typeface="Calibri (MS) Bold"/>
                          <a:cs typeface="Calibri (MS) Bold"/>
                          <a:sym typeface="Calibri (MS) Bold"/>
                        </a:rPr>
                        <a:t>1 </a:t>
                      </a:r>
                      <a:r>
                        <a:rPr lang="en-US" sz="2800" b="1" dirty="0" err="1">
                          <a:solidFill>
                            <a:schemeClr val="tx2"/>
                          </a:solidFill>
                          <a:latin typeface="Calibri (MS) Bold"/>
                          <a:ea typeface="Calibri (MS) Bold"/>
                          <a:cs typeface="Calibri (MS) Bold"/>
                          <a:sym typeface="Calibri (MS) Bold"/>
                        </a:rPr>
                        <a:t>ora</a:t>
                      </a:r>
                      <a:r>
                        <a:rPr lang="en-US" sz="2800" dirty="0">
                          <a:solidFill>
                            <a:schemeClr val="tx2"/>
                          </a:solidFill>
                          <a:latin typeface="Calibri (MS)"/>
                          <a:ea typeface="Calibri (MS)"/>
                          <a:cs typeface="Calibri (MS)"/>
                          <a:sym typeface="Calibri (MS)"/>
                        </a:rPr>
                        <a:t> dopo il </a:t>
                      </a:r>
                      <a:r>
                        <a:rPr lang="en-US" sz="2800" dirty="0" err="1">
                          <a:solidFill>
                            <a:schemeClr val="tx2"/>
                          </a:solidFill>
                          <a:latin typeface="Calibri (MS)"/>
                          <a:ea typeface="Calibri (MS)"/>
                          <a:cs typeface="Calibri (MS)"/>
                          <a:sym typeface="Calibri (MS)"/>
                        </a:rPr>
                        <a:t>pasto</a:t>
                      </a:r>
                      <a:r>
                        <a:rPr lang="en-US" sz="2800" dirty="0">
                          <a:solidFill>
                            <a:schemeClr val="tx2"/>
                          </a:solidFill>
                          <a:latin typeface="Calibri (MS)"/>
                          <a:ea typeface="Calibri (MS)"/>
                          <a:cs typeface="Calibri (MS)"/>
                          <a:sym typeface="Calibri (MS)"/>
                        </a:rPr>
                        <a:t>. </a:t>
                      </a:r>
                      <a:endParaRPr lang="en-US" sz="1200" dirty="0">
                        <a:solidFill>
                          <a:schemeClr val="tx2"/>
                        </a:solidFill>
                      </a:endParaRPr>
                    </a:p>
                    <a:p>
                      <a:pPr algn="l">
                        <a:lnSpc>
                          <a:spcPct val="100000"/>
                        </a:lnSpc>
                      </a:pPr>
                      <a:r>
                        <a:rPr lang="en-US" sz="2800" dirty="0" err="1">
                          <a:solidFill>
                            <a:schemeClr val="tx2"/>
                          </a:solidFill>
                          <a:latin typeface="Calibri (MS)"/>
                          <a:ea typeface="Calibri (MS)"/>
                          <a:cs typeface="Calibri (MS)"/>
                          <a:sym typeface="Calibri (MS)"/>
                        </a:rPr>
                        <a:t>Sintomi</a:t>
                      </a:r>
                      <a:r>
                        <a:rPr lang="en-US" sz="2800" dirty="0">
                          <a:solidFill>
                            <a:schemeClr val="tx2"/>
                          </a:solidFill>
                          <a:latin typeface="Calibri (MS)"/>
                          <a:ea typeface="Calibri (MS)"/>
                          <a:cs typeface="Calibri (MS)"/>
                          <a:sym typeface="Calibri (MS)"/>
                        </a:rPr>
                        <a:t>: Nausea, </a:t>
                      </a:r>
                      <a:r>
                        <a:rPr lang="en-US" sz="2800" dirty="0" err="1">
                          <a:solidFill>
                            <a:schemeClr val="tx2"/>
                          </a:solidFill>
                          <a:latin typeface="Calibri (MS)"/>
                          <a:ea typeface="Calibri (MS)"/>
                          <a:cs typeface="Calibri (MS)"/>
                          <a:sym typeface="Calibri (MS)"/>
                        </a:rPr>
                        <a:t>diarrea</a:t>
                      </a:r>
                      <a:r>
                        <a:rPr lang="en-US" sz="2800" dirty="0">
                          <a:solidFill>
                            <a:schemeClr val="tx2"/>
                          </a:solidFill>
                          <a:latin typeface="Calibri (MS)"/>
                          <a:ea typeface="Calibri (MS)"/>
                          <a:cs typeface="Calibri (MS)"/>
                          <a:sym typeface="Calibri (MS)"/>
                        </a:rPr>
                        <a:t>, dolore </a:t>
                      </a:r>
                      <a:r>
                        <a:rPr lang="en-US" sz="2800" dirty="0" err="1">
                          <a:solidFill>
                            <a:schemeClr val="tx2"/>
                          </a:solidFill>
                          <a:latin typeface="Calibri (MS)"/>
                          <a:ea typeface="Calibri (MS)"/>
                          <a:cs typeface="Calibri (MS)"/>
                          <a:sym typeface="Calibri (MS)"/>
                        </a:rPr>
                        <a:t>addominale</a:t>
                      </a:r>
                      <a:r>
                        <a:rPr lang="en-US" sz="2800" dirty="0">
                          <a:solidFill>
                            <a:schemeClr val="tx2"/>
                          </a:solidFill>
                          <a:latin typeface="Calibri (MS)"/>
                          <a:ea typeface="Calibri (MS)"/>
                          <a:cs typeface="Calibri (MS)"/>
                          <a:sym typeface="Calibri (MS)"/>
                        </a:rPr>
                        <a:t>, </a:t>
                      </a:r>
                      <a:r>
                        <a:rPr lang="en-US" sz="2800" dirty="0" err="1">
                          <a:solidFill>
                            <a:schemeClr val="tx2"/>
                          </a:solidFill>
                          <a:latin typeface="Calibri (MS)"/>
                          <a:ea typeface="Calibri (MS)"/>
                          <a:cs typeface="Calibri (MS)"/>
                          <a:sym typeface="Calibri (MS)"/>
                        </a:rPr>
                        <a:t>ipotensione</a:t>
                      </a:r>
                      <a:r>
                        <a:rPr lang="en-US" sz="2800" dirty="0">
                          <a:solidFill>
                            <a:schemeClr val="tx2"/>
                          </a:solidFill>
                          <a:latin typeface="Calibri (MS)"/>
                          <a:ea typeface="Calibri (MS)"/>
                          <a:cs typeface="Calibri (MS)"/>
                          <a:sym typeface="Calibri (MS)"/>
                        </a:rPr>
                        <a:t>, </a:t>
                      </a:r>
                      <a:r>
                        <a:rPr lang="en-US" sz="2800" dirty="0" err="1">
                          <a:solidFill>
                            <a:schemeClr val="tx2"/>
                          </a:solidFill>
                          <a:latin typeface="Calibri (MS)"/>
                          <a:ea typeface="Calibri (MS)"/>
                          <a:cs typeface="Calibri (MS)"/>
                          <a:sym typeface="Calibri (MS)"/>
                        </a:rPr>
                        <a:t>palpitazioni</a:t>
                      </a:r>
                      <a:r>
                        <a:rPr lang="en-US" sz="2800" dirty="0">
                          <a:solidFill>
                            <a:schemeClr val="tx2"/>
                          </a:solidFill>
                          <a:latin typeface="Calibri (MS)"/>
                          <a:ea typeface="Calibri (MS)"/>
                          <a:cs typeface="Calibri (MS)"/>
                          <a:sym typeface="Calibri (MS)"/>
                        </a:rPr>
                        <a:t>.</a:t>
                      </a:r>
                    </a:p>
                  </a:txBody>
                  <a:tcPr marL="21287" marR="21287" marT="21287" marB="2128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475108">
                <a:tc>
                  <a:txBody>
                    <a:bodyPr/>
                    <a:lstStyle/>
                    <a:p>
                      <a:pPr algn="l">
                        <a:lnSpc>
                          <a:spcPct val="100000"/>
                        </a:lnSpc>
                        <a:defRPr/>
                      </a:pPr>
                      <a:r>
                        <a:rPr lang="en-US" sz="2400" b="1">
                          <a:solidFill>
                            <a:schemeClr val="tx2"/>
                          </a:solidFill>
                          <a:latin typeface="Calibri (MS) Bold"/>
                          <a:ea typeface="Calibri (MS) Bold"/>
                          <a:cs typeface="Calibri (MS) Bold"/>
                          <a:sym typeface="Calibri (MS) Bold"/>
                        </a:rPr>
                        <a:t>2. Dumping Tardivo (LDS) / Iperglicemia Post-Bariatrica (PBH)</a:t>
                      </a:r>
                      <a:endParaRPr lang="en-US" sz="1100">
                        <a:solidFill>
                          <a:schemeClr val="tx2"/>
                        </a:solidFill>
                      </a:endParaRPr>
                    </a:p>
                  </a:txBody>
                  <a:tcPr marL="21287" marR="21287" marT="21287" marB="2128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a:lnSpc>
                          <a:spcPct val="100000"/>
                        </a:lnSpc>
                        <a:defRPr/>
                      </a:pPr>
                      <a:r>
                        <a:rPr lang="en-US" sz="2800" dirty="0" err="1">
                          <a:solidFill>
                            <a:schemeClr val="tx2"/>
                          </a:solidFill>
                          <a:latin typeface="Calibri (MS)"/>
                          <a:ea typeface="Calibri (MS)"/>
                          <a:cs typeface="Calibri (MS)"/>
                          <a:sym typeface="Calibri (MS)"/>
                        </a:rPr>
                        <a:t>Insorge</a:t>
                      </a:r>
                      <a:r>
                        <a:rPr lang="en-US" sz="2800" dirty="0">
                          <a:solidFill>
                            <a:schemeClr val="tx2"/>
                          </a:solidFill>
                          <a:latin typeface="Calibri (MS)"/>
                          <a:ea typeface="Calibri (MS)"/>
                          <a:cs typeface="Calibri (MS)"/>
                          <a:sym typeface="Calibri (MS)"/>
                        </a:rPr>
                        <a:t> </a:t>
                      </a:r>
                      <a:r>
                        <a:rPr lang="en-US" sz="2800" dirty="0" err="1">
                          <a:solidFill>
                            <a:schemeClr val="tx2"/>
                          </a:solidFill>
                          <a:latin typeface="Calibri (MS)"/>
                          <a:ea typeface="Calibri (MS)"/>
                          <a:cs typeface="Calibri (MS)"/>
                          <a:sym typeface="Calibri (MS)"/>
                        </a:rPr>
                        <a:t>tra</a:t>
                      </a:r>
                      <a:r>
                        <a:rPr lang="en-US" sz="2800" dirty="0">
                          <a:solidFill>
                            <a:schemeClr val="tx2"/>
                          </a:solidFill>
                          <a:latin typeface="Calibri (MS)"/>
                          <a:ea typeface="Calibri (MS)"/>
                          <a:cs typeface="Calibri (MS)"/>
                          <a:sym typeface="Calibri (MS)"/>
                        </a:rPr>
                        <a:t> </a:t>
                      </a:r>
                      <a:r>
                        <a:rPr lang="en-US" sz="2800" b="1" dirty="0">
                          <a:solidFill>
                            <a:schemeClr val="tx2"/>
                          </a:solidFill>
                          <a:latin typeface="Calibri (MS) Bold"/>
                          <a:ea typeface="Calibri (MS) Bold"/>
                          <a:cs typeface="Calibri (MS) Bold"/>
                          <a:sym typeface="Calibri (MS) Bold"/>
                        </a:rPr>
                        <a:t>1 e 3 ore</a:t>
                      </a:r>
                      <a:r>
                        <a:rPr lang="en-US" sz="2800" dirty="0">
                          <a:solidFill>
                            <a:schemeClr val="tx2"/>
                          </a:solidFill>
                          <a:latin typeface="Calibri (MS)"/>
                          <a:ea typeface="Calibri (MS)"/>
                          <a:cs typeface="Calibri (MS)"/>
                          <a:sym typeface="Calibri (MS)"/>
                        </a:rPr>
                        <a:t> dopo il </a:t>
                      </a:r>
                      <a:r>
                        <a:rPr lang="en-US" sz="2800" dirty="0" err="1">
                          <a:solidFill>
                            <a:schemeClr val="tx2"/>
                          </a:solidFill>
                          <a:latin typeface="Calibri (MS)"/>
                          <a:ea typeface="Calibri (MS)"/>
                          <a:cs typeface="Calibri (MS)"/>
                          <a:sym typeface="Calibri (MS)"/>
                        </a:rPr>
                        <a:t>pasto</a:t>
                      </a:r>
                      <a:r>
                        <a:rPr lang="en-US" sz="2800" dirty="0">
                          <a:solidFill>
                            <a:schemeClr val="tx2"/>
                          </a:solidFill>
                          <a:latin typeface="Calibri (MS)"/>
                          <a:ea typeface="Calibri (MS)"/>
                          <a:cs typeface="Calibri (MS)"/>
                          <a:sym typeface="Calibri (MS)"/>
                        </a:rPr>
                        <a:t>.</a:t>
                      </a:r>
                      <a:endParaRPr lang="en-US" sz="1200" dirty="0">
                        <a:solidFill>
                          <a:schemeClr val="tx2"/>
                        </a:solidFill>
                      </a:endParaRPr>
                    </a:p>
                    <a:p>
                      <a:pPr algn="l">
                        <a:lnSpc>
                          <a:spcPct val="100000"/>
                        </a:lnSpc>
                      </a:pPr>
                      <a:r>
                        <a:rPr lang="en-US" sz="2800" dirty="0">
                          <a:solidFill>
                            <a:schemeClr val="tx2"/>
                          </a:solidFill>
                          <a:latin typeface="Calibri (MS)"/>
                          <a:ea typeface="Calibri (MS)"/>
                          <a:cs typeface="Calibri (MS)"/>
                          <a:sym typeface="Calibri (MS)"/>
                        </a:rPr>
                        <a:t> </a:t>
                      </a:r>
                      <a:r>
                        <a:rPr lang="en-US" sz="2800" dirty="0" err="1">
                          <a:solidFill>
                            <a:schemeClr val="tx2"/>
                          </a:solidFill>
                          <a:latin typeface="Calibri (MS)"/>
                          <a:ea typeface="Calibri (MS)"/>
                          <a:cs typeface="Calibri (MS)"/>
                          <a:sym typeface="Calibri (MS)"/>
                        </a:rPr>
                        <a:t>Sintomi</a:t>
                      </a:r>
                      <a:r>
                        <a:rPr lang="en-US" sz="2800" dirty="0">
                          <a:solidFill>
                            <a:schemeClr val="tx2"/>
                          </a:solidFill>
                          <a:latin typeface="Calibri (MS)"/>
                          <a:ea typeface="Calibri (MS)"/>
                          <a:cs typeface="Calibri (MS)"/>
                          <a:sym typeface="Calibri (MS)"/>
                        </a:rPr>
                        <a:t>: </a:t>
                      </a:r>
                      <a:r>
                        <a:rPr lang="en-US" sz="2800" dirty="0" err="1">
                          <a:solidFill>
                            <a:schemeClr val="tx2"/>
                          </a:solidFill>
                          <a:latin typeface="Calibri (MS)"/>
                          <a:ea typeface="Calibri (MS)"/>
                          <a:cs typeface="Calibri (MS)"/>
                          <a:sym typeface="Calibri (MS)"/>
                        </a:rPr>
                        <a:t>Segni</a:t>
                      </a:r>
                      <a:r>
                        <a:rPr lang="en-US" sz="2800" dirty="0">
                          <a:solidFill>
                            <a:schemeClr val="tx2"/>
                          </a:solidFill>
                          <a:latin typeface="Calibri (MS)"/>
                          <a:ea typeface="Calibri (MS)"/>
                          <a:cs typeface="Calibri (MS)"/>
                          <a:sym typeface="Calibri (MS)"/>
                        </a:rPr>
                        <a:t> di </a:t>
                      </a:r>
                      <a:r>
                        <a:rPr lang="en-US" sz="2800" dirty="0" err="1">
                          <a:solidFill>
                            <a:schemeClr val="tx2"/>
                          </a:solidFill>
                          <a:latin typeface="Calibri (MS)"/>
                          <a:ea typeface="Calibri (MS)"/>
                          <a:cs typeface="Calibri (MS)"/>
                          <a:sym typeface="Calibri (MS)"/>
                        </a:rPr>
                        <a:t>ipoglicemia</a:t>
                      </a:r>
                      <a:r>
                        <a:rPr lang="en-US" sz="2800" dirty="0">
                          <a:solidFill>
                            <a:schemeClr val="tx2"/>
                          </a:solidFill>
                          <a:latin typeface="Calibri (MS)"/>
                          <a:ea typeface="Calibri (MS)"/>
                          <a:cs typeface="Calibri (MS)"/>
                          <a:sym typeface="Calibri (MS)"/>
                        </a:rPr>
                        <a:t> (</a:t>
                      </a:r>
                      <a:r>
                        <a:rPr lang="en-US" sz="2800" dirty="0" err="1">
                          <a:solidFill>
                            <a:schemeClr val="tx2"/>
                          </a:solidFill>
                          <a:latin typeface="Calibri (MS)"/>
                          <a:ea typeface="Calibri (MS)"/>
                          <a:cs typeface="Calibri (MS)"/>
                          <a:sym typeface="Calibri (MS)"/>
                        </a:rPr>
                        <a:t>debolezza</a:t>
                      </a:r>
                      <a:r>
                        <a:rPr lang="en-US" sz="2800" dirty="0">
                          <a:solidFill>
                            <a:schemeClr val="tx2"/>
                          </a:solidFill>
                          <a:latin typeface="Calibri (MS)"/>
                          <a:ea typeface="Calibri (MS)"/>
                          <a:cs typeface="Calibri (MS)"/>
                          <a:sym typeface="Calibri (MS)"/>
                        </a:rPr>
                        <a:t>, </a:t>
                      </a:r>
                      <a:r>
                        <a:rPr lang="en-US" sz="2800" dirty="0" err="1">
                          <a:solidFill>
                            <a:schemeClr val="tx2"/>
                          </a:solidFill>
                          <a:latin typeface="Calibri (MS)"/>
                          <a:ea typeface="Calibri (MS)"/>
                          <a:cs typeface="Calibri (MS)"/>
                          <a:sym typeface="Calibri (MS)"/>
                        </a:rPr>
                        <a:t>vertigini</a:t>
                      </a:r>
                      <a:r>
                        <a:rPr lang="en-US" sz="2800" dirty="0">
                          <a:solidFill>
                            <a:schemeClr val="tx2"/>
                          </a:solidFill>
                          <a:latin typeface="Calibri (MS)"/>
                          <a:ea typeface="Calibri (MS)"/>
                          <a:cs typeface="Calibri (MS)"/>
                          <a:sym typeface="Calibri (MS)"/>
                        </a:rPr>
                        <a:t>, </a:t>
                      </a:r>
                      <a:r>
                        <a:rPr lang="en-US" sz="2800" dirty="0" err="1">
                          <a:solidFill>
                            <a:schemeClr val="tx2"/>
                          </a:solidFill>
                          <a:latin typeface="Calibri (MS)"/>
                          <a:ea typeface="Calibri (MS)"/>
                          <a:cs typeface="Calibri (MS)"/>
                          <a:sym typeface="Calibri (MS)"/>
                        </a:rPr>
                        <a:t>confusione</a:t>
                      </a:r>
                      <a:r>
                        <a:rPr lang="en-US" sz="2800" dirty="0">
                          <a:solidFill>
                            <a:schemeClr val="tx2"/>
                          </a:solidFill>
                          <a:latin typeface="Calibri (MS)"/>
                          <a:ea typeface="Calibri (MS)"/>
                          <a:cs typeface="Calibri (MS)"/>
                          <a:sym typeface="Calibri (MS)"/>
                        </a:rPr>
                        <a:t>).</a:t>
                      </a:r>
                    </a:p>
                  </a:txBody>
                  <a:tcPr marL="21287" marR="21287" marT="21287" marB="2128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250102" y="15933"/>
            <a:ext cx="4286250" cy="10271066"/>
            <a:chOff x="0" y="0"/>
            <a:chExt cx="5715000" cy="13694754"/>
          </a:xfrm>
        </p:grpSpPr>
        <p:sp>
          <p:nvSpPr>
            <p:cNvPr id="5" name="Freeform 5"/>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6" name="Group 6"/>
          <p:cNvGrpSpPr>
            <a:grpSpLocks noChangeAspect="1"/>
          </p:cNvGrpSpPr>
          <p:nvPr/>
        </p:nvGrpSpPr>
        <p:grpSpPr>
          <a:xfrm>
            <a:off x="12250110" y="870294"/>
            <a:ext cx="4246922" cy="7394526"/>
            <a:chOff x="0" y="0"/>
            <a:chExt cx="5662562" cy="9859368"/>
          </a:xfrm>
        </p:grpSpPr>
        <p:sp>
          <p:nvSpPr>
            <p:cNvPr id="7" name="Freeform 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3"/>
              <a:stretch>
                <a:fillRect r="-39"/>
              </a:stretch>
            </a:blipFill>
          </p:spPr>
          <p:txBody>
            <a:bodyPr/>
            <a:lstStyle/>
            <a:p>
              <a:endParaRPr lang="it-IT"/>
            </a:p>
          </p:txBody>
        </p:sp>
      </p:grpSp>
      <p:grpSp>
        <p:nvGrpSpPr>
          <p:cNvPr id="8" name="Group 8"/>
          <p:cNvGrpSpPr/>
          <p:nvPr/>
        </p:nvGrpSpPr>
        <p:grpSpPr>
          <a:xfrm rot="-5400000">
            <a:off x="9109710" y="90156"/>
            <a:ext cx="68578" cy="18288000"/>
            <a:chOff x="0" y="0"/>
            <a:chExt cx="91438" cy="24384000"/>
          </a:xfrm>
        </p:grpSpPr>
        <p:sp>
          <p:nvSpPr>
            <p:cNvPr id="9" name="Freeform 9"/>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10" name="Group 10"/>
          <p:cNvGrpSpPr/>
          <p:nvPr/>
        </p:nvGrpSpPr>
        <p:grpSpPr>
          <a:xfrm rot="-5400000">
            <a:off x="9066069" y="196143"/>
            <a:ext cx="155865" cy="18287998"/>
            <a:chOff x="0" y="0"/>
            <a:chExt cx="207820" cy="24383998"/>
          </a:xfrm>
        </p:grpSpPr>
        <p:sp>
          <p:nvSpPr>
            <p:cNvPr id="11" name="Freeform 11"/>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2" name="Group 12"/>
          <p:cNvGrpSpPr>
            <a:grpSpLocks noChangeAspect="1"/>
          </p:cNvGrpSpPr>
          <p:nvPr/>
        </p:nvGrpSpPr>
        <p:grpSpPr>
          <a:xfrm>
            <a:off x="0" y="9417626"/>
            <a:ext cx="18288000" cy="853440"/>
            <a:chOff x="0" y="0"/>
            <a:chExt cx="24384000" cy="1137920"/>
          </a:xfrm>
        </p:grpSpPr>
        <p:sp>
          <p:nvSpPr>
            <p:cNvPr id="13" name="Freeform 13"/>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4"/>
              <a:stretch>
                <a:fillRect/>
              </a:stretch>
            </a:blipFill>
          </p:spPr>
          <p:txBody>
            <a:bodyPr/>
            <a:lstStyle/>
            <a:p>
              <a:endParaRPr lang="it-IT"/>
            </a:p>
          </p:txBody>
        </p:sp>
      </p:grpSp>
      <p:grpSp>
        <p:nvGrpSpPr>
          <p:cNvPr id="14" name="Group 14"/>
          <p:cNvGrpSpPr/>
          <p:nvPr/>
        </p:nvGrpSpPr>
        <p:grpSpPr>
          <a:xfrm>
            <a:off x="12250102" y="15934"/>
            <a:ext cx="4286250" cy="9179325"/>
            <a:chOff x="0" y="0"/>
            <a:chExt cx="5715000" cy="12239100"/>
          </a:xfrm>
        </p:grpSpPr>
        <p:sp>
          <p:nvSpPr>
            <p:cNvPr id="15" name="Freeform 15"/>
            <p:cNvSpPr/>
            <p:nvPr/>
          </p:nvSpPr>
          <p:spPr>
            <a:xfrm>
              <a:off x="0" y="0"/>
              <a:ext cx="5715000" cy="12239117"/>
            </a:xfrm>
            <a:custGeom>
              <a:avLst/>
              <a:gdLst/>
              <a:ahLst/>
              <a:cxnLst/>
              <a:rect l="l" t="t" r="r" b="b"/>
              <a:pathLst>
                <a:path w="5715000" h="12239117">
                  <a:moveTo>
                    <a:pt x="0" y="12239117"/>
                  </a:moveTo>
                  <a:lnTo>
                    <a:pt x="0" y="0"/>
                  </a:lnTo>
                  <a:lnTo>
                    <a:pt x="5715000" y="0"/>
                  </a:lnTo>
                  <a:lnTo>
                    <a:pt x="5715000" y="12239117"/>
                  </a:lnTo>
                  <a:close/>
                </a:path>
              </a:pathLst>
            </a:custGeom>
            <a:solidFill>
              <a:srgbClr val="FBFCFC"/>
            </a:solidFill>
          </p:spPr>
          <p:txBody>
            <a:bodyPr/>
            <a:lstStyle/>
            <a:p>
              <a:endParaRPr lang="it-IT"/>
            </a:p>
          </p:txBody>
        </p:sp>
      </p:grpSp>
      <p:grpSp>
        <p:nvGrpSpPr>
          <p:cNvPr id="16" name="Group 16"/>
          <p:cNvGrpSpPr>
            <a:grpSpLocks noChangeAspect="1"/>
          </p:cNvGrpSpPr>
          <p:nvPr/>
        </p:nvGrpSpPr>
        <p:grpSpPr>
          <a:xfrm>
            <a:off x="12250110" y="870294"/>
            <a:ext cx="4246922" cy="7394526"/>
            <a:chOff x="0" y="0"/>
            <a:chExt cx="5662562" cy="9859368"/>
          </a:xfrm>
        </p:grpSpPr>
        <p:sp>
          <p:nvSpPr>
            <p:cNvPr id="17" name="Freeform 1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3"/>
              <a:stretch>
                <a:fillRect r="-39"/>
              </a:stretch>
            </a:blipFill>
          </p:spPr>
          <p:txBody>
            <a:bodyPr/>
            <a:lstStyle/>
            <a:p>
              <a:endParaRPr lang="it-IT"/>
            </a:p>
          </p:txBody>
        </p:sp>
      </p:grpSp>
      <p:grpSp>
        <p:nvGrpSpPr>
          <p:cNvPr id="18" name="Group 18"/>
          <p:cNvGrpSpPr>
            <a:grpSpLocks noChangeAspect="1"/>
          </p:cNvGrpSpPr>
          <p:nvPr/>
        </p:nvGrpSpPr>
        <p:grpSpPr>
          <a:xfrm>
            <a:off x="383757" y="15933"/>
            <a:ext cx="4061878" cy="2782166"/>
            <a:chOff x="0" y="0"/>
            <a:chExt cx="5415838" cy="3709554"/>
          </a:xfrm>
        </p:grpSpPr>
        <p:sp>
          <p:nvSpPr>
            <p:cNvPr id="19" name="Freeform 19" descr="Whipple's Triad – My Endo Consult"/>
            <p:cNvSpPr/>
            <p:nvPr/>
          </p:nvSpPr>
          <p:spPr>
            <a:xfrm>
              <a:off x="0" y="0"/>
              <a:ext cx="5415788" cy="3709543"/>
            </a:xfrm>
            <a:custGeom>
              <a:avLst/>
              <a:gdLst/>
              <a:ahLst/>
              <a:cxnLst/>
              <a:rect l="l" t="t" r="r" b="b"/>
              <a:pathLst>
                <a:path w="5415788" h="3709543">
                  <a:moveTo>
                    <a:pt x="0" y="0"/>
                  </a:moveTo>
                  <a:lnTo>
                    <a:pt x="5415788" y="0"/>
                  </a:lnTo>
                  <a:lnTo>
                    <a:pt x="5415788" y="3709543"/>
                  </a:lnTo>
                  <a:lnTo>
                    <a:pt x="0" y="3709543"/>
                  </a:lnTo>
                  <a:lnTo>
                    <a:pt x="0" y="0"/>
                  </a:lnTo>
                  <a:close/>
                </a:path>
              </a:pathLst>
            </a:custGeom>
            <a:blipFill>
              <a:blip r:embed="rId5"/>
              <a:stretch>
                <a:fillRect b="-9498"/>
              </a:stretch>
            </a:blipFill>
          </p:spPr>
          <p:txBody>
            <a:bodyPr/>
            <a:lstStyle/>
            <a:p>
              <a:endParaRPr lang="it-IT"/>
            </a:p>
          </p:txBody>
        </p:sp>
      </p:grpSp>
      <p:graphicFrame>
        <p:nvGraphicFramePr>
          <p:cNvPr id="20" name="Table 20"/>
          <p:cNvGraphicFramePr>
            <a:graphicFrameLocks noGrp="1"/>
          </p:cNvGraphicFramePr>
          <p:nvPr>
            <p:extLst>
              <p:ext uri="{D42A27DB-BD31-4B8C-83A1-F6EECF244321}">
                <p14:modId xmlns:p14="http://schemas.microsoft.com/office/powerpoint/2010/main" val="2216216996"/>
              </p:ext>
            </p:extLst>
          </p:nvPr>
        </p:nvGraphicFramePr>
        <p:xfrm>
          <a:off x="5300074" y="573344"/>
          <a:ext cx="12287251" cy="8301262"/>
        </p:xfrm>
        <a:graphic>
          <a:graphicData uri="http://schemas.openxmlformats.org/drawingml/2006/table">
            <a:tbl>
              <a:tblPr/>
              <a:tblGrid>
                <a:gridCol w="3475515">
                  <a:extLst>
                    <a:ext uri="{9D8B030D-6E8A-4147-A177-3AD203B41FA5}">
                      <a16:colId xmlns:a16="http://schemas.microsoft.com/office/drawing/2014/main" val="20000"/>
                    </a:ext>
                  </a:extLst>
                </a:gridCol>
                <a:gridCol w="4733708">
                  <a:extLst>
                    <a:ext uri="{9D8B030D-6E8A-4147-A177-3AD203B41FA5}">
                      <a16:colId xmlns:a16="http://schemas.microsoft.com/office/drawing/2014/main" val="20001"/>
                    </a:ext>
                  </a:extLst>
                </a:gridCol>
                <a:gridCol w="4078028">
                  <a:extLst>
                    <a:ext uri="{9D8B030D-6E8A-4147-A177-3AD203B41FA5}">
                      <a16:colId xmlns:a16="http://schemas.microsoft.com/office/drawing/2014/main" val="20002"/>
                    </a:ext>
                  </a:extLst>
                </a:gridCol>
              </a:tblGrid>
              <a:tr h="318475">
                <a:tc>
                  <a:txBody>
                    <a:bodyPr/>
                    <a:lstStyle/>
                    <a:p>
                      <a:pPr algn="l">
                        <a:lnSpc>
                          <a:spcPts val="1679"/>
                        </a:lnSpc>
                        <a:defRPr/>
                      </a:pPr>
                      <a:endParaRPr lang="en-US" sz="1100"/>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879"/>
                        </a:lnSpc>
                        <a:defRPr/>
                      </a:pPr>
                      <a:r>
                        <a:rPr lang="en-US" sz="2400" b="1">
                          <a:solidFill>
                            <a:srgbClr val="C00000"/>
                          </a:solidFill>
                          <a:latin typeface="Calibri (MS) Bold"/>
                          <a:ea typeface="Calibri (MS) Bold"/>
                          <a:cs typeface="Calibri (MS) Bold"/>
                          <a:sym typeface="Calibri (MS) Bold"/>
                        </a:rPr>
                        <a:t>Dumping Precoce (EDS)</a:t>
                      </a:r>
                      <a:endParaRPr lang="en-US" sz="1100"/>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879"/>
                        </a:lnSpc>
                        <a:defRPr/>
                      </a:pPr>
                      <a:r>
                        <a:rPr lang="en-US" sz="2400" b="1">
                          <a:solidFill>
                            <a:srgbClr val="C00000"/>
                          </a:solidFill>
                          <a:latin typeface="Calibri (MS) Bold"/>
                          <a:ea typeface="Calibri (MS) Bold"/>
                          <a:cs typeface="Calibri (MS) Bold"/>
                          <a:sym typeface="Calibri (MS) Bold"/>
                        </a:rPr>
                        <a:t>Dumping Tardivo (LDS)</a:t>
                      </a:r>
                      <a:endParaRPr lang="en-US" sz="1100"/>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1011">
                <a:tc>
                  <a:txBody>
                    <a:bodyPr/>
                    <a:lstStyle/>
                    <a:p>
                      <a:pPr algn="l">
                        <a:lnSpc>
                          <a:spcPts val="2520"/>
                        </a:lnSpc>
                        <a:defRPr/>
                      </a:pPr>
                      <a:r>
                        <a:rPr lang="en-US" sz="2100" b="1">
                          <a:solidFill>
                            <a:schemeClr val="tx2"/>
                          </a:solidFill>
                          <a:latin typeface="Calibri (MS) Bold"/>
                          <a:ea typeface="Calibri (MS) Bold"/>
                          <a:cs typeface="Calibri (MS) Bold"/>
                          <a:sym typeface="Calibri (MS) Bold"/>
                        </a:rPr>
                        <a:t>Tempo di Insorgenza</a:t>
                      </a:r>
                      <a:endParaRPr lang="en-US" sz="1100">
                        <a:solidFill>
                          <a:schemeClr val="tx2"/>
                        </a:solidFill>
                      </a:endParaRPr>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520"/>
                        </a:lnSpc>
                        <a:defRPr/>
                      </a:pPr>
                      <a:r>
                        <a:rPr lang="en-US" sz="2100">
                          <a:solidFill>
                            <a:schemeClr val="tx2"/>
                          </a:solidFill>
                          <a:latin typeface="Calibri (MS)"/>
                          <a:ea typeface="Calibri (MS)"/>
                          <a:cs typeface="Calibri (MS)"/>
                          <a:sym typeface="Calibri (MS)"/>
                        </a:rPr>
                        <a:t>Entro </a:t>
                      </a:r>
                      <a:r>
                        <a:rPr lang="en-US" sz="2100" b="1">
                          <a:solidFill>
                            <a:schemeClr val="tx2"/>
                          </a:solidFill>
                          <a:latin typeface="Calibri (MS) Bold"/>
                          <a:ea typeface="Calibri (MS) Bold"/>
                          <a:cs typeface="Calibri (MS) Bold"/>
                          <a:sym typeface="Calibri (MS) Bold"/>
                        </a:rPr>
                        <a:t>30–60 minuti</a:t>
                      </a:r>
                      <a:r>
                        <a:rPr lang="en-US" sz="2100">
                          <a:solidFill>
                            <a:schemeClr val="tx2"/>
                          </a:solidFill>
                          <a:latin typeface="Calibri (MS)"/>
                          <a:ea typeface="Calibri (MS)"/>
                          <a:cs typeface="Calibri (MS)"/>
                          <a:sym typeface="Calibri (MS)"/>
                        </a:rPr>
                        <a:t> dopo l'ingestione di cibo.</a:t>
                      </a:r>
                      <a:endParaRPr lang="en-US" sz="1100">
                        <a:solidFill>
                          <a:schemeClr val="tx2"/>
                        </a:solidFill>
                      </a:endParaRPr>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520"/>
                        </a:lnSpc>
                        <a:defRPr/>
                      </a:pPr>
                      <a:r>
                        <a:rPr lang="en-US" sz="2100">
                          <a:solidFill>
                            <a:schemeClr val="tx2"/>
                          </a:solidFill>
                          <a:latin typeface="Calibri (MS)"/>
                          <a:ea typeface="Calibri (MS)"/>
                          <a:cs typeface="Calibri (MS)"/>
                          <a:sym typeface="Calibri (MS)"/>
                        </a:rPr>
                        <a:t>Tra </a:t>
                      </a:r>
                      <a:r>
                        <a:rPr lang="en-US" sz="2100" b="1">
                          <a:solidFill>
                            <a:schemeClr val="tx2"/>
                          </a:solidFill>
                          <a:latin typeface="Calibri (MS) Bold"/>
                          <a:ea typeface="Calibri (MS) Bold"/>
                          <a:cs typeface="Calibri (MS) Bold"/>
                          <a:sym typeface="Calibri (MS) Bold"/>
                        </a:rPr>
                        <a:t>1 e 3 ore</a:t>
                      </a:r>
                      <a:r>
                        <a:rPr lang="en-US" sz="2100">
                          <a:solidFill>
                            <a:schemeClr val="tx2"/>
                          </a:solidFill>
                          <a:latin typeface="Calibri (MS)"/>
                          <a:ea typeface="Calibri (MS)"/>
                          <a:cs typeface="Calibri (MS)"/>
                          <a:sym typeface="Calibri (MS)"/>
                        </a:rPr>
                        <a:t> dopo l'ingestione di cibo.</a:t>
                      </a:r>
                      <a:endParaRPr lang="en-US" sz="1100">
                        <a:solidFill>
                          <a:schemeClr val="tx2"/>
                        </a:solidFill>
                      </a:endParaRPr>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21205">
                <a:tc>
                  <a:txBody>
                    <a:bodyPr/>
                    <a:lstStyle/>
                    <a:p>
                      <a:pPr algn="l">
                        <a:lnSpc>
                          <a:spcPts val="2520"/>
                        </a:lnSpc>
                        <a:defRPr/>
                      </a:pPr>
                      <a:r>
                        <a:rPr lang="en-US" sz="2100" b="1">
                          <a:solidFill>
                            <a:schemeClr val="tx2"/>
                          </a:solidFill>
                          <a:latin typeface="Calibri (MS) Bold"/>
                          <a:ea typeface="Calibri (MS) Bold"/>
                          <a:cs typeface="Calibri (MS) Bold"/>
                          <a:sym typeface="Calibri (MS) Bold"/>
                        </a:rPr>
                        <a:t>Meccanismo Fisiopatologico</a:t>
                      </a:r>
                      <a:endParaRPr lang="en-US" sz="1100">
                        <a:solidFill>
                          <a:schemeClr val="tx2"/>
                        </a:solidFill>
                      </a:endParaRPr>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520"/>
                        </a:lnSpc>
                        <a:defRPr/>
                      </a:pPr>
                      <a:r>
                        <a:rPr lang="en-US" sz="2100">
                          <a:solidFill>
                            <a:schemeClr val="tx2"/>
                          </a:solidFill>
                          <a:latin typeface="Calibri (MS)"/>
                          <a:ea typeface="Calibri (MS)"/>
                          <a:cs typeface="Calibri (MS)"/>
                          <a:sym typeface="Calibri (MS)"/>
                        </a:rPr>
                        <a:t>Rapido svuotamento gastrico di contenuti iperosmolari nell'intestino tenue, che causa spostamento di liquidi nel lume intestinale.</a:t>
                      </a:r>
                      <a:endParaRPr lang="en-US" sz="1100">
                        <a:solidFill>
                          <a:schemeClr val="tx2"/>
                        </a:solidFill>
                      </a:endParaRPr>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520"/>
                        </a:lnSpc>
                        <a:defRPr/>
                      </a:pPr>
                      <a:r>
                        <a:rPr lang="en-US" sz="2100" b="1">
                          <a:solidFill>
                            <a:schemeClr val="tx2"/>
                          </a:solidFill>
                          <a:latin typeface="Calibri (MS) Bold"/>
                          <a:ea typeface="Calibri (MS) Bold"/>
                          <a:cs typeface="Calibri (MS) Bold"/>
                          <a:sym typeface="Calibri (MS) Bold"/>
                        </a:rPr>
                        <a:t>Iperglicemia iniziale </a:t>
                      </a:r>
                      <a:r>
                        <a:rPr lang="en-US" sz="2100">
                          <a:solidFill>
                            <a:schemeClr val="tx2"/>
                          </a:solidFill>
                          <a:latin typeface="Calibri (MS)"/>
                          <a:ea typeface="Calibri (MS)"/>
                          <a:cs typeface="Calibri (MS)"/>
                          <a:sym typeface="Calibri (MS)"/>
                        </a:rPr>
                        <a:t>dovuta al rapido assorbimento di glucosio, seguita da un'eccessiva e ritardata risposta insulinica che porta a </a:t>
                      </a:r>
                      <a:r>
                        <a:rPr lang="en-US" sz="2100" b="1">
                          <a:solidFill>
                            <a:schemeClr val="tx2"/>
                          </a:solidFill>
                          <a:latin typeface="Calibri (MS) Bold"/>
                          <a:ea typeface="Calibri (MS) Bold"/>
                          <a:cs typeface="Calibri (MS) Bold"/>
                          <a:sym typeface="Calibri (MS) Bold"/>
                        </a:rPr>
                        <a:t>ipoglicemia reattiva</a:t>
                      </a:r>
                      <a:r>
                        <a:rPr lang="en-US" sz="2100">
                          <a:solidFill>
                            <a:schemeClr val="tx2"/>
                          </a:solidFill>
                          <a:latin typeface="Calibri (MS)"/>
                          <a:ea typeface="Calibri (MS)"/>
                          <a:cs typeface="Calibri (MS)"/>
                          <a:sym typeface="Calibri (MS)"/>
                        </a:rPr>
                        <a:t>.</a:t>
                      </a:r>
                      <a:endParaRPr lang="en-US" sz="1100">
                        <a:solidFill>
                          <a:schemeClr val="tx2"/>
                        </a:solidFill>
                      </a:endParaRPr>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28919">
                <a:tc>
                  <a:txBody>
                    <a:bodyPr/>
                    <a:lstStyle/>
                    <a:p>
                      <a:pPr algn="l">
                        <a:lnSpc>
                          <a:spcPts val="2520"/>
                        </a:lnSpc>
                        <a:defRPr/>
                      </a:pPr>
                      <a:r>
                        <a:rPr lang="en-US" sz="2100" b="1">
                          <a:solidFill>
                            <a:schemeClr val="tx2"/>
                          </a:solidFill>
                          <a:latin typeface="Calibri (MS) Bold"/>
                          <a:ea typeface="Calibri (MS) Bold"/>
                          <a:cs typeface="Calibri (MS) Bold"/>
                          <a:sym typeface="Calibri (MS) Bold"/>
                        </a:rPr>
                        <a:t>Sintomi Gastrointestinali</a:t>
                      </a:r>
                      <a:endParaRPr lang="en-US" sz="1100">
                        <a:solidFill>
                          <a:schemeClr val="tx2"/>
                        </a:solidFill>
                      </a:endParaRPr>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520"/>
                        </a:lnSpc>
                        <a:defRPr/>
                      </a:pPr>
                      <a:r>
                        <a:rPr lang="en-US" sz="2100" b="1" dirty="0">
                          <a:solidFill>
                            <a:schemeClr val="tx2"/>
                          </a:solidFill>
                          <a:latin typeface="Calibri (MS) Bold"/>
                          <a:ea typeface="Calibri (MS) Bold"/>
                          <a:cs typeface="Calibri (MS) Bold"/>
                          <a:sym typeface="Calibri (MS) Bold"/>
                        </a:rPr>
                        <a:t>Nausea</a:t>
                      </a:r>
                      <a:r>
                        <a:rPr lang="en-US" sz="2100" dirty="0">
                          <a:solidFill>
                            <a:schemeClr val="tx2"/>
                          </a:solidFill>
                          <a:latin typeface="Calibri (MS)"/>
                          <a:ea typeface="Calibri (MS)"/>
                          <a:cs typeface="Calibri (MS)"/>
                          <a:sym typeface="Calibri (MS)"/>
                        </a:rPr>
                        <a:t>, </a:t>
                      </a:r>
                      <a:r>
                        <a:rPr lang="en-US" sz="2100" b="1" dirty="0">
                          <a:solidFill>
                            <a:schemeClr val="tx2"/>
                          </a:solidFill>
                          <a:latin typeface="Calibri (MS) Bold"/>
                          <a:ea typeface="Calibri (MS) Bold"/>
                          <a:cs typeface="Calibri (MS) Bold"/>
                          <a:sym typeface="Calibri (MS) Bold"/>
                        </a:rPr>
                        <a:t>Dolore/</a:t>
                      </a:r>
                      <a:r>
                        <a:rPr lang="en-US" sz="2100" b="1" dirty="0" err="1">
                          <a:solidFill>
                            <a:schemeClr val="tx2"/>
                          </a:solidFill>
                          <a:latin typeface="Calibri (MS) Bold"/>
                          <a:ea typeface="Calibri (MS) Bold"/>
                          <a:cs typeface="Calibri (MS) Bold"/>
                          <a:sym typeface="Calibri (MS) Bold"/>
                        </a:rPr>
                        <a:t>Crampi</a:t>
                      </a:r>
                      <a:r>
                        <a:rPr lang="en-US" sz="2100" b="1" dirty="0">
                          <a:solidFill>
                            <a:schemeClr val="tx2"/>
                          </a:solidFill>
                          <a:latin typeface="Calibri (MS) Bold"/>
                          <a:ea typeface="Calibri (MS) Bold"/>
                          <a:cs typeface="Calibri (MS) Bold"/>
                          <a:sym typeface="Calibri (MS) Bold"/>
                        </a:rPr>
                        <a:t> </a:t>
                      </a:r>
                      <a:r>
                        <a:rPr lang="en-US" sz="2100" b="1" dirty="0" err="1">
                          <a:solidFill>
                            <a:schemeClr val="tx2"/>
                          </a:solidFill>
                          <a:latin typeface="Calibri (MS) Bold"/>
                          <a:ea typeface="Calibri (MS) Bold"/>
                          <a:cs typeface="Calibri (MS) Bold"/>
                          <a:sym typeface="Calibri (MS) Bold"/>
                        </a:rPr>
                        <a:t>addominali</a:t>
                      </a:r>
                      <a:r>
                        <a:rPr lang="en-US" sz="2100" dirty="0">
                          <a:solidFill>
                            <a:schemeClr val="tx2"/>
                          </a:solidFill>
                          <a:latin typeface="Calibri (MS)"/>
                          <a:ea typeface="Calibri (MS)"/>
                          <a:cs typeface="Calibri (MS)"/>
                          <a:sym typeface="Calibri (MS)"/>
                        </a:rPr>
                        <a:t>, </a:t>
                      </a:r>
                      <a:r>
                        <a:rPr lang="en-US" sz="2100" b="1" dirty="0" err="1">
                          <a:solidFill>
                            <a:schemeClr val="tx2"/>
                          </a:solidFill>
                          <a:latin typeface="Calibri (MS) Bold"/>
                          <a:ea typeface="Calibri (MS) Bold"/>
                          <a:cs typeface="Calibri (MS) Bold"/>
                          <a:sym typeface="Calibri (MS) Bold"/>
                        </a:rPr>
                        <a:t>Diarrea</a:t>
                      </a:r>
                      <a:r>
                        <a:rPr lang="en-US" sz="2100" dirty="0">
                          <a:solidFill>
                            <a:schemeClr val="tx2"/>
                          </a:solidFill>
                          <a:latin typeface="Calibri (MS)"/>
                          <a:ea typeface="Calibri (MS)"/>
                          <a:cs typeface="Calibri (MS)"/>
                          <a:sym typeface="Calibri (MS)"/>
                        </a:rPr>
                        <a:t>, </a:t>
                      </a:r>
                      <a:r>
                        <a:rPr lang="en-US" sz="2100" dirty="0" err="1">
                          <a:solidFill>
                            <a:schemeClr val="tx2"/>
                          </a:solidFill>
                          <a:latin typeface="Calibri (MS)"/>
                          <a:ea typeface="Calibri (MS)"/>
                          <a:cs typeface="Calibri (MS)"/>
                          <a:sym typeface="Calibri (MS)"/>
                        </a:rPr>
                        <a:t>Distensione</a:t>
                      </a:r>
                      <a:r>
                        <a:rPr lang="en-US" sz="2100" dirty="0">
                          <a:solidFill>
                            <a:schemeClr val="tx2"/>
                          </a:solidFill>
                          <a:latin typeface="Calibri (MS)"/>
                          <a:ea typeface="Calibri (MS)"/>
                          <a:cs typeface="Calibri (MS)"/>
                          <a:sym typeface="Calibri (MS)"/>
                        </a:rPr>
                        <a:t>, </a:t>
                      </a:r>
                      <a:r>
                        <a:rPr lang="en-US" sz="2100" dirty="0" err="1">
                          <a:solidFill>
                            <a:schemeClr val="tx2"/>
                          </a:solidFill>
                          <a:latin typeface="Calibri (MS)"/>
                          <a:ea typeface="Calibri (MS)"/>
                          <a:cs typeface="Calibri (MS)"/>
                          <a:sym typeface="Calibri (MS)"/>
                        </a:rPr>
                        <a:t>Borborigmi</a:t>
                      </a:r>
                      <a:r>
                        <a:rPr lang="en-US" sz="2100" dirty="0">
                          <a:solidFill>
                            <a:schemeClr val="tx2"/>
                          </a:solidFill>
                          <a:latin typeface="Calibri (MS)"/>
                          <a:ea typeface="Calibri (MS)"/>
                          <a:cs typeface="Calibri (MS)"/>
                          <a:sym typeface="Calibri (MS)"/>
                        </a:rPr>
                        <a:t> (</a:t>
                      </a:r>
                      <a:r>
                        <a:rPr lang="en-US" sz="2100" dirty="0" err="1">
                          <a:solidFill>
                            <a:schemeClr val="tx2"/>
                          </a:solidFill>
                          <a:latin typeface="Calibri (MS)"/>
                          <a:ea typeface="Calibri (MS)"/>
                          <a:cs typeface="Calibri (MS)"/>
                          <a:sym typeface="Calibri (MS)"/>
                        </a:rPr>
                        <a:t>rumori</a:t>
                      </a:r>
                      <a:r>
                        <a:rPr lang="en-US" sz="2100" dirty="0">
                          <a:solidFill>
                            <a:schemeClr val="tx2"/>
                          </a:solidFill>
                          <a:latin typeface="Calibri (MS)"/>
                          <a:ea typeface="Calibri (MS)"/>
                          <a:cs typeface="Calibri (MS)"/>
                          <a:sym typeface="Calibri (MS)"/>
                        </a:rPr>
                        <a:t> </a:t>
                      </a:r>
                      <a:r>
                        <a:rPr lang="en-US" sz="2100" dirty="0" err="1">
                          <a:solidFill>
                            <a:schemeClr val="tx2"/>
                          </a:solidFill>
                          <a:latin typeface="Calibri (MS)"/>
                          <a:ea typeface="Calibri (MS)"/>
                          <a:cs typeface="Calibri (MS)"/>
                          <a:sym typeface="Calibri (MS)"/>
                        </a:rPr>
                        <a:t>intestinali</a:t>
                      </a:r>
                      <a:r>
                        <a:rPr lang="en-US" sz="2100" dirty="0">
                          <a:solidFill>
                            <a:schemeClr val="tx2"/>
                          </a:solidFill>
                          <a:latin typeface="Calibri (MS)"/>
                          <a:ea typeface="Calibri (MS)"/>
                          <a:cs typeface="Calibri (MS)"/>
                          <a:sym typeface="Calibri (MS)"/>
                        </a:rPr>
                        <a:t>).</a:t>
                      </a:r>
                      <a:endParaRPr lang="en-US" sz="1100" dirty="0">
                        <a:solidFill>
                          <a:schemeClr val="tx2"/>
                        </a:solidFill>
                      </a:endParaRPr>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520"/>
                        </a:lnSpc>
                        <a:defRPr/>
                      </a:pPr>
                      <a:r>
                        <a:rPr lang="en-US" sz="2100">
                          <a:solidFill>
                            <a:schemeClr val="tx2"/>
                          </a:solidFill>
                          <a:latin typeface="Calibri (MS)"/>
                          <a:ea typeface="Calibri (MS)"/>
                          <a:cs typeface="Calibri (MS)"/>
                          <a:sym typeface="Calibri (MS)"/>
                        </a:rPr>
                        <a:t>Assenti o lievi (i sintomi dominanti sono sistemici/neurologici).</a:t>
                      </a:r>
                      <a:endParaRPr lang="en-US" sz="1100">
                        <a:solidFill>
                          <a:schemeClr val="tx2"/>
                        </a:solidFill>
                      </a:endParaRPr>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62640">
                <a:tc>
                  <a:txBody>
                    <a:bodyPr/>
                    <a:lstStyle/>
                    <a:p>
                      <a:pPr algn="l">
                        <a:lnSpc>
                          <a:spcPts val="2520"/>
                        </a:lnSpc>
                        <a:defRPr/>
                      </a:pPr>
                      <a:r>
                        <a:rPr lang="en-US" sz="2100" b="1">
                          <a:solidFill>
                            <a:schemeClr val="tx2"/>
                          </a:solidFill>
                          <a:latin typeface="Calibri (MS) Bold"/>
                          <a:ea typeface="Calibri (MS) Bold"/>
                          <a:cs typeface="Calibri (MS) Bold"/>
                          <a:sym typeface="Calibri (MS) Bold"/>
                        </a:rPr>
                        <a:t>Sintomi Vasomotori</a:t>
                      </a:r>
                      <a:endParaRPr lang="en-US" sz="1100">
                        <a:solidFill>
                          <a:schemeClr val="tx2"/>
                        </a:solidFill>
                      </a:endParaRPr>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520"/>
                        </a:lnSpc>
                        <a:defRPr/>
                      </a:pPr>
                      <a:r>
                        <a:rPr lang="en-US" sz="2100" b="1">
                          <a:solidFill>
                            <a:schemeClr val="tx2"/>
                          </a:solidFill>
                          <a:latin typeface="Calibri (MS) Bold"/>
                          <a:ea typeface="Calibri (MS) Bold"/>
                          <a:cs typeface="Calibri (MS) Bold"/>
                          <a:sym typeface="Calibri (MS) Bold"/>
                        </a:rPr>
                        <a:t>Palpitazioni</a:t>
                      </a:r>
                      <a:r>
                        <a:rPr lang="en-US" sz="2100">
                          <a:solidFill>
                            <a:schemeClr val="tx2"/>
                          </a:solidFill>
                          <a:latin typeface="Calibri (MS)"/>
                          <a:ea typeface="Calibri (MS)"/>
                          <a:cs typeface="Calibri (MS)"/>
                          <a:sym typeface="Calibri (MS)"/>
                        </a:rPr>
                        <a:t>, </a:t>
                      </a:r>
                      <a:r>
                        <a:rPr lang="en-US" sz="2100" b="1">
                          <a:solidFill>
                            <a:schemeClr val="tx2"/>
                          </a:solidFill>
                          <a:latin typeface="Calibri (MS) Bold"/>
                          <a:ea typeface="Calibri (MS) Bold"/>
                          <a:cs typeface="Calibri (MS) Bold"/>
                          <a:sym typeface="Calibri (MS) Bold"/>
                        </a:rPr>
                        <a:t>Ipotensione</a:t>
                      </a:r>
                      <a:r>
                        <a:rPr lang="en-US" sz="2100">
                          <a:solidFill>
                            <a:schemeClr val="tx2"/>
                          </a:solidFill>
                          <a:latin typeface="Calibri (MS)"/>
                          <a:ea typeface="Calibri (MS)"/>
                          <a:cs typeface="Calibri (MS)"/>
                          <a:sym typeface="Calibri (MS)"/>
                        </a:rPr>
                        <a:t> (calo della pressione arteriosa), Sudorazione, Arrossamento cutaneo, Sensazione di calore, Debolezza e Vertigini (dovute al calo di volume plasmatico).</a:t>
                      </a:r>
                      <a:endParaRPr lang="en-US" sz="1100">
                        <a:solidFill>
                          <a:schemeClr val="tx2"/>
                        </a:solidFill>
                      </a:endParaRPr>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520"/>
                        </a:lnSpc>
                        <a:defRPr/>
                      </a:pPr>
                      <a:r>
                        <a:rPr lang="en-US" sz="2100" b="1">
                          <a:solidFill>
                            <a:schemeClr val="tx2"/>
                          </a:solidFill>
                          <a:latin typeface="Calibri (MS) Bold"/>
                          <a:ea typeface="Calibri (MS) Bold"/>
                          <a:cs typeface="Calibri (MS) Bold"/>
                          <a:sym typeface="Calibri (MS) Bold"/>
                        </a:rPr>
                        <a:t>Assenti</a:t>
                      </a:r>
                      <a:r>
                        <a:rPr lang="en-US" sz="2100">
                          <a:solidFill>
                            <a:schemeClr val="tx2"/>
                          </a:solidFill>
                          <a:latin typeface="Calibri (MS)"/>
                          <a:ea typeface="Calibri (MS)"/>
                          <a:cs typeface="Calibri (MS)"/>
                          <a:sym typeface="Calibri (MS)"/>
                        </a:rPr>
                        <a:t> (o non predominanti).</a:t>
                      </a:r>
                      <a:endParaRPr lang="en-US" sz="1100">
                        <a:solidFill>
                          <a:schemeClr val="tx2"/>
                        </a:solidFill>
                      </a:endParaRPr>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84733">
                <a:tc>
                  <a:txBody>
                    <a:bodyPr/>
                    <a:lstStyle/>
                    <a:p>
                      <a:pPr algn="l">
                        <a:lnSpc>
                          <a:spcPts val="2520"/>
                        </a:lnSpc>
                        <a:defRPr/>
                      </a:pPr>
                      <a:r>
                        <a:rPr lang="en-US" sz="2100" b="1">
                          <a:solidFill>
                            <a:schemeClr val="tx2"/>
                          </a:solidFill>
                          <a:latin typeface="Calibri (MS) Bold"/>
                          <a:ea typeface="Calibri (MS) Bold"/>
                          <a:cs typeface="Calibri (MS) Bold"/>
                          <a:sym typeface="Calibri (MS) Bold"/>
                        </a:rPr>
                        <a:t>Segni di Ipoglicemia</a:t>
                      </a:r>
                      <a:endParaRPr lang="en-US" sz="1100">
                        <a:solidFill>
                          <a:schemeClr val="tx2"/>
                        </a:solidFill>
                      </a:endParaRPr>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520"/>
                        </a:lnSpc>
                        <a:defRPr/>
                      </a:pPr>
                      <a:r>
                        <a:rPr lang="en-US" sz="2100" b="1">
                          <a:solidFill>
                            <a:schemeClr val="tx2"/>
                          </a:solidFill>
                          <a:latin typeface="Calibri (MS) Bold"/>
                          <a:ea typeface="Calibri (MS) Bold"/>
                          <a:cs typeface="Calibri (MS) Bold"/>
                          <a:sym typeface="Calibri (MS) Bold"/>
                        </a:rPr>
                        <a:t>Assenti.</a:t>
                      </a:r>
                      <a:endParaRPr lang="en-US" sz="1100">
                        <a:solidFill>
                          <a:schemeClr val="tx2"/>
                        </a:solidFill>
                      </a:endParaRPr>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520"/>
                        </a:lnSpc>
                        <a:defRPr/>
                      </a:pPr>
                      <a:r>
                        <a:rPr lang="en-US" sz="2100" b="1">
                          <a:solidFill>
                            <a:schemeClr val="tx2"/>
                          </a:solidFill>
                          <a:latin typeface="Calibri (MS) Bold"/>
                          <a:ea typeface="Calibri (MS) Bold"/>
                          <a:cs typeface="Calibri (MS) Bold"/>
                          <a:sym typeface="Calibri (MS) Bold"/>
                        </a:rPr>
                        <a:t>Sintomi Neurogeni e Neuroglicopenici:</a:t>
                      </a:r>
                      <a:r>
                        <a:rPr lang="en-US" sz="2100">
                          <a:solidFill>
                            <a:schemeClr val="tx2"/>
                          </a:solidFill>
                          <a:latin typeface="Calibri (MS)"/>
                          <a:ea typeface="Calibri (MS)"/>
                          <a:cs typeface="Calibri (MS)"/>
                          <a:sym typeface="Calibri (MS)"/>
                        </a:rPr>
                        <a:t> Debolezza generalizzata, </a:t>
                      </a:r>
                      <a:r>
                        <a:rPr lang="en-US" sz="2100" b="1">
                          <a:solidFill>
                            <a:schemeClr val="tx2"/>
                          </a:solidFill>
                          <a:latin typeface="Calibri (MS) Bold"/>
                          <a:ea typeface="Calibri (MS) Bold"/>
                          <a:cs typeface="Calibri (MS) Bold"/>
                          <a:sym typeface="Calibri (MS) Bold"/>
                        </a:rPr>
                        <a:t>Vertigini</a:t>
                      </a:r>
                      <a:r>
                        <a:rPr lang="en-US" sz="2100">
                          <a:solidFill>
                            <a:schemeClr val="tx2"/>
                          </a:solidFill>
                          <a:latin typeface="Calibri (MS)"/>
                          <a:ea typeface="Calibri (MS)"/>
                          <a:cs typeface="Calibri (MS)"/>
                          <a:sym typeface="Calibri (MS)"/>
                        </a:rPr>
                        <a:t>, </a:t>
                      </a:r>
                      <a:r>
                        <a:rPr lang="en-US" sz="2100" b="1">
                          <a:solidFill>
                            <a:schemeClr val="tx2"/>
                          </a:solidFill>
                          <a:latin typeface="Calibri (MS) Bold"/>
                          <a:ea typeface="Calibri (MS) Bold"/>
                          <a:cs typeface="Calibri (MS) Bold"/>
                          <a:sym typeface="Calibri (MS) Bold"/>
                        </a:rPr>
                        <a:t>Confusione</a:t>
                      </a:r>
                      <a:r>
                        <a:rPr lang="en-US" sz="2100">
                          <a:solidFill>
                            <a:schemeClr val="tx2"/>
                          </a:solidFill>
                          <a:latin typeface="Calibri (MS)"/>
                          <a:ea typeface="Calibri (MS)"/>
                          <a:cs typeface="Calibri (MS)"/>
                          <a:sym typeface="Calibri (MS)"/>
                        </a:rPr>
                        <a:t>, Tremori, Pallore, Mal di testa, cambiamento di umore</a:t>
                      </a:r>
                      <a:endParaRPr lang="en-US" sz="1100">
                        <a:solidFill>
                          <a:schemeClr val="tx2"/>
                        </a:solidFill>
                      </a:endParaRPr>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8919">
                <a:tc>
                  <a:txBody>
                    <a:bodyPr/>
                    <a:lstStyle/>
                    <a:p>
                      <a:pPr algn="l">
                        <a:lnSpc>
                          <a:spcPts val="2520"/>
                        </a:lnSpc>
                        <a:defRPr/>
                      </a:pPr>
                      <a:r>
                        <a:rPr lang="en-US" sz="2100" b="1" dirty="0" err="1">
                          <a:solidFill>
                            <a:schemeClr val="tx2"/>
                          </a:solidFill>
                          <a:latin typeface="Calibri (MS) Bold"/>
                          <a:ea typeface="Calibri (MS) Bold"/>
                          <a:cs typeface="Calibri (MS) Bold"/>
                          <a:sym typeface="Calibri (MS) Bold"/>
                        </a:rPr>
                        <a:t>Diagnosi</a:t>
                      </a:r>
                      <a:r>
                        <a:rPr lang="en-US" sz="2100" b="1" dirty="0">
                          <a:solidFill>
                            <a:schemeClr val="tx2"/>
                          </a:solidFill>
                          <a:latin typeface="Calibri (MS) Bold"/>
                          <a:ea typeface="Calibri (MS) Bold"/>
                          <a:cs typeface="Calibri (MS) Bold"/>
                          <a:sym typeface="Calibri (MS) Bold"/>
                        </a:rPr>
                        <a:t> (MMTT-Mixed Meal Tolerance Test)</a:t>
                      </a:r>
                      <a:endParaRPr lang="en-US" sz="1100" dirty="0">
                        <a:solidFill>
                          <a:schemeClr val="tx2"/>
                        </a:solidFill>
                      </a:endParaRPr>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520"/>
                        </a:lnSpc>
                        <a:defRPr/>
                      </a:pPr>
                      <a:r>
                        <a:rPr lang="en-US" sz="2100">
                          <a:solidFill>
                            <a:schemeClr val="tx2"/>
                          </a:solidFill>
                          <a:latin typeface="Calibri (MS)"/>
                          <a:ea typeface="Calibri (MS)"/>
                          <a:cs typeface="Calibri (MS)"/>
                          <a:sym typeface="Calibri (MS)"/>
                        </a:rPr>
                        <a:t>Aumento dell'ematocrito </a:t>
                      </a:r>
                      <a:r>
                        <a:rPr lang="en-US" sz="2100" b="1">
                          <a:solidFill>
                            <a:schemeClr val="tx2"/>
                          </a:solidFill>
                          <a:latin typeface="Calibri (MS) Bold"/>
                          <a:ea typeface="Calibri (MS) Bold"/>
                          <a:cs typeface="Calibri (MS) Bold"/>
                          <a:sym typeface="Calibri (MS) Bold"/>
                        </a:rPr>
                        <a:t>(&gt;3%)</a:t>
                      </a:r>
                      <a:r>
                        <a:rPr lang="en-US" sz="2100">
                          <a:solidFill>
                            <a:schemeClr val="tx2"/>
                          </a:solidFill>
                          <a:latin typeface="Calibri (MS)"/>
                          <a:ea typeface="Calibri (MS)"/>
                          <a:cs typeface="Calibri (MS)"/>
                          <a:sym typeface="Calibri (MS)"/>
                        </a:rPr>
                        <a:t> o aumento della frequenza cardiaca </a:t>
                      </a:r>
                      <a:r>
                        <a:rPr lang="en-US" sz="2100" b="1">
                          <a:solidFill>
                            <a:schemeClr val="tx2"/>
                          </a:solidFill>
                          <a:latin typeface="Calibri (MS) Bold"/>
                          <a:ea typeface="Calibri (MS) Bold"/>
                          <a:cs typeface="Calibri (MS) Bold"/>
                          <a:sym typeface="Calibri (MS) Bold"/>
                        </a:rPr>
                        <a:t>(&gt;10 battiti/minuto)</a:t>
                      </a:r>
                      <a:r>
                        <a:rPr lang="en-US" sz="2100">
                          <a:solidFill>
                            <a:schemeClr val="tx2"/>
                          </a:solidFill>
                          <a:latin typeface="Calibri (MS)"/>
                          <a:ea typeface="Calibri (MS)"/>
                          <a:cs typeface="Calibri (MS)"/>
                          <a:sym typeface="Calibri (MS)"/>
                        </a:rPr>
                        <a:t>.</a:t>
                      </a:r>
                      <a:endParaRPr lang="en-US" sz="1100">
                        <a:solidFill>
                          <a:schemeClr val="tx2"/>
                        </a:solidFill>
                      </a:endParaRPr>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520"/>
                        </a:lnSpc>
                        <a:defRPr/>
                      </a:pPr>
                      <a:r>
                        <a:rPr lang="en-US" sz="2100" dirty="0" err="1">
                          <a:solidFill>
                            <a:schemeClr val="tx2"/>
                          </a:solidFill>
                          <a:latin typeface="Calibri (MS)"/>
                          <a:ea typeface="Calibri (MS)"/>
                          <a:cs typeface="Calibri (MS)"/>
                          <a:sym typeface="Calibri (MS)"/>
                        </a:rPr>
                        <a:t>Glucosio</a:t>
                      </a:r>
                      <a:r>
                        <a:rPr lang="en-US" sz="2100" dirty="0">
                          <a:solidFill>
                            <a:schemeClr val="tx2"/>
                          </a:solidFill>
                          <a:latin typeface="Calibri (MS)"/>
                          <a:ea typeface="Calibri (MS)"/>
                          <a:cs typeface="Calibri (MS)"/>
                          <a:sym typeface="Calibri (MS)"/>
                        </a:rPr>
                        <a:t> </a:t>
                      </a:r>
                      <a:r>
                        <a:rPr lang="en-US" sz="2100" dirty="0" err="1">
                          <a:solidFill>
                            <a:schemeClr val="tx2"/>
                          </a:solidFill>
                          <a:latin typeface="Calibri (MS)"/>
                          <a:ea typeface="Calibri (MS)"/>
                          <a:cs typeface="Calibri (MS)"/>
                          <a:sym typeface="Calibri (MS)"/>
                        </a:rPr>
                        <a:t>plasmatico</a:t>
                      </a:r>
                      <a:r>
                        <a:rPr lang="en-US" sz="2100" dirty="0">
                          <a:solidFill>
                            <a:schemeClr val="tx2"/>
                          </a:solidFill>
                          <a:latin typeface="Calibri (MS)"/>
                          <a:ea typeface="Calibri (MS)"/>
                          <a:cs typeface="Calibri (MS)"/>
                          <a:sym typeface="Calibri (MS)"/>
                        </a:rPr>
                        <a:t> </a:t>
                      </a:r>
                      <a:r>
                        <a:rPr lang="en-US" sz="2100" b="1" dirty="0">
                          <a:solidFill>
                            <a:schemeClr val="tx2"/>
                          </a:solidFill>
                          <a:latin typeface="Calibri (MS) Bold"/>
                          <a:ea typeface="Calibri (MS) Bold"/>
                          <a:cs typeface="Calibri (MS) Bold"/>
                          <a:sym typeface="Calibri (MS) Bold"/>
                        </a:rPr>
                        <a:t>&lt;70 mg/dL</a:t>
                      </a:r>
                      <a:r>
                        <a:rPr lang="en-US" sz="2100" dirty="0">
                          <a:solidFill>
                            <a:schemeClr val="tx2"/>
                          </a:solidFill>
                          <a:latin typeface="Calibri (MS)"/>
                          <a:ea typeface="Calibri (MS)"/>
                          <a:cs typeface="Calibri (MS)"/>
                          <a:sym typeface="Calibri (MS)"/>
                        </a:rPr>
                        <a:t> (</a:t>
                      </a:r>
                      <a:r>
                        <a:rPr lang="en-US" sz="2100" dirty="0" err="1">
                          <a:solidFill>
                            <a:schemeClr val="tx2"/>
                          </a:solidFill>
                          <a:latin typeface="Calibri (MS)"/>
                          <a:ea typeface="Calibri (MS)"/>
                          <a:cs typeface="Calibri (MS)"/>
                          <a:sym typeface="Calibri (MS)"/>
                        </a:rPr>
                        <a:t>Spesso</a:t>
                      </a:r>
                      <a:r>
                        <a:rPr lang="en-US" sz="2100" dirty="0">
                          <a:solidFill>
                            <a:schemeClr val="tx2"/>
                          </a:solidFill>
                          <a:latin typeface="Calibri (MS)"/>
                          <a:ea typeface="Calibri (MS)"/>
                          <a:cs typeface="Calibri (MS)"/>
                          <a:sym typeface="Calibri (MS)"/>
                        </a:rPr>
                        <a:t> &lt;54 mg/dL).</a:t>
                      </a:r>
                      <a:endParaRPr lang="en-US" sz="1100" dirty="0">
                        <a:solidFill>
                          <a:schemeClr val="tx2"/>
                        </a:solidFill>
                      </a:endParaRPr>
                    </a:p>
                  </a:txBody>
                  <a:tcPr marL="45863" marR="45863" marT="45863" marB="458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pSp>
        <p:nvGrpSpPr>
          <p:cNvPr id="24" name="Group 24"/>
          <p:cNvGrpSpPr/>
          <p:nvPr/>
        </p:nvGrpSpPr>
        <p:grpSpPr>
          <a:xfrm>
            <a:off x="5105400" y="2798091"/>
            <a:ext cx="3657600" cy="3640809"/>
            <a:chOff x="0" y="0"/>
            <a:chExt cx="5706648" cy="3808956"/>
          </a:xfrm>
        </p:grpSpPr>
        <p:sp>
          <p:nvSpPr>
            <p:cNvPr id="25" name="Freeform 25"/>
            <p:cNvSpPr/>
            <p:nvPr/>
          </p:nvSpPr>
          <p:spPr>
            <a:xfrm>
              <a:off x="0" y="0"/>
              <a:ext cx="5706618" cy="3808984"/>
            </a:xfrm>
            <a:custGeom>
              <a:avLst/>
              <a:gdLst/>
              <a:ahLst/>
              <a:cxnLst/>
              <a:rect l="l" t="t" r="r" b="b"/>
              <a:pathLst>
                <a:path w="5706618" h="3808984">
                  <a:moveTo>
                    <a:pt x="0" y="1904492"/>
                  </a:moveTo>
                  <a:cubicBezTo>
                    <a:pt x="0" y="839851"/>
                    <a:pt x="1293241" y="0"/>
                    <a:pt x="2853309" y="0"/>
                  </a:cubicBezTo>
                  <a:cubicBezTo>
                    <a:pt x="4413377" y="0"/>
                    <a:pt x="5706618" y="839851"/>
                    <a:pt x="5706618" y="1904492"/>
                  </a:cubicBezTo>
                  <a:lnTo>
                    <a:pt x="5668518" y="1904492"/>
                  </a:lnTo>
                  <a:lnTo>
                    <a:pt x="5706618" y="1904492"/>
                  </a:lnTo>
                  <a:cubicBezTo>
                    <a:pt x="5706618" y="2969133"/>
                    <a:pt x="4413377" y="3808984"/>
                    <a:pt x="2853309" y="3808984"/>
                  </a:cubicBezTo>
                  <a:lnTo>
                    <a:pt x="2853309" y="3770884"/>
                  </a:lnTo>
                  <a:lnTo>
                    <a:pt x="2853309" y="3808984"/>
                  </a:lnTo>
                  <a:cubicBezTo>
                    <a:pt x="1293241" y="3808984"/>
                    <a:pt x="0" y="2969133"/>
                    <a:pt x="0" y="1904492"/>
                  </a:cubicBezTo>
                  <a:lnTo>
                    <a:pt x="38100" y="1904492"/>
                  </a:lnTo>
                  <a:lnTo>
                    <a:pt x="76200" y="1904492"/>
                  </a:lnTo>
                  <a:lnTo>
                    <a:pt x="38100" y="1904492"/>
                  </a:lnTo>
                  <a:lnTo>
                    <a:pt x="0" y="1904492"/>
                  </a:lnTo>
                  <a:moveTo>
                    <a:pt x="76200" y="1904492"/>
                  </a:moveTo>
                  <a:cubicBezTo>
                    <a:pt x="76200" y="1925574"/>
                    <a:pt x="59182" y="1942592"/>
                    <a:pt x="38100" y="1942592"/>
                  </a:cubicBezTo>
                  <a:cubicBezTo>
                    <a:pt x="17018" y="1942592"/>
                    <a:pt x="0" y="1925574"/>
                    <a:pt x="0" y="1904492"/>
                  </a:cubicBezTo>
                  <a:cubicBezTo>
                    <a:pt x="0" y="1883410"/>
                    <a:pt x="17018" y="1866392"/>
                    <a:pt x="38100" y="1866392"/>
                  </a:cubicBezTo>
                  <a:cubicBezTo>
                    <a:pt x="59182" y="1866392"/>
                    <a:pt x="76200" y="1883410"/>
                    <a:pt x="76200" y="1904492"/>
                  </a:cubicBezTo>
                  <a:cubicBezTo>
                    <a:pt x="76200" y="2901442"/>
                    <a:pt x="1303909" y="3732784"/>
                    <a:pt x="2853309" y="3732784"/>
                  </a:cubicBezTo>
                  <a:cubicBezTo>
                    <a:pt x="4402709" y="3732784"/>
                    <a:pt x="5630418" y="2901442"/>
                    <a:pt x="5630418" y="1904492"/>
                  </a:cubicBezTo>
                  <a:cubicBezTo>
                    <a:pt x="5630418" y="907542"/>
                    <a:pt x="4402836" y="76200"/>
                    <a:pt x="2853309" y="76200"/>
                  </a:cubicBezTo>
                  <a:lnTo>
                    <a:pt x="2853309" y="38100"/>
                  </a:lnTo>
                  <a:lnTo>
                    <a:pt x="2853309" y="76200"/>
                  </a:lnTo>
                  <a:cubicBezTo>
                    <a:pt x="1303909" y="76200"/>
                    <a:pt x="76200" y="907542"/>
                    <a:pt x="76200" y="1904492"/>
                  </a:cubicBezTo>
                  <a:close/>
                </a:path>
              </a:pathLst>
            </a:custGeom>
            <a:solidFill>
              <a:srgbClr val="FF0000"/>
            </a:solidFill>
          </p:spPr>
          <p:txBody>
            <a:bodyPr/>
            <a:lstStyle/>
            <a:p>
              <a:endParaRPr lang="it-IT"/>
            </a:p>
          </p:txBody>
        </p:sp>
      </p:grpSp>
      <p:sp>
        <p:nvSpPr>
          <p:cNvPr id="26" name="AutoShape 26"/>
          <p:cNvSpPr/>
          <p:nvPr/>
        </p:nvSpPr>
        <p:spPr>
          <a:xfrm rot="3908164" flipH="1" flipV="1">
            <a:off x="2644536" y="4267593"/>
            <a:ext cx="1433953" cy="4073444"/>
          </a:xfrm>
          <a:prstGeom prst="line">
            <a:avLst/>
          </a:prstGeom>
          <a:ln w="28575" cap="rnd">
            <a:solidFill>
              <a:srgbClr val="FF0000"/>
            </a:solidFill>
            <a:prstDash val="solid"/>
            <a:headEnd type="none" w="sm" len="sm"/>
            <a:tailEnd type="triangle" w="lg" len="med"/>
          </a:ln>
        </p:spPr>
        <p:txBody>
          <a:bodyPr/>
          <a:lstStyle/>
          <a:p>
            <a:endParaRPr lang="it-IT"/>
          </a:p>
        </p:txBody>
      </p:sp>
      <p:sp>
        <p:nvSpPr>
          <p:cNvPr id="27" name="TextBox 27"/>
          <p:cNvSpPr txBox="1"/>
          <p:nvPr/>
        </p:nvSpPr>
        <p:spPr>
          <a:xfrm>
            <a:off x="1219200" y="7827165"/>
            <a:ext cx="2903220" cy="519708"/>
          </a:xfrm>
          <a:prstGeom prst="rect">
            <a:avLst/>
          </a:prstGeom>
        </p:spPr>
        <p:txBody>
          <a:bodyPr lIns="0" tIns="0" rIns="0" bIns="0" rtlCol="0" anchor="t">
            <a:spAutoFit/>
          </a:bodyPr>
          <a:lstStyle/>
          <a:p>
            <a:pPr algn="l">
              <a:lnSpc>
                <a:spcPts val="3240"/>
              </a:lnSpc>
            </a:pPr>
            <a:r>
              <a:rPr lang="en-US" sz="2700" b="1" dirty="0" err="1">
                <a:solidFill>
                  <a:srgbClr val="000000"/>
                </a:solidFill>
                <a:latin typeface="Calibri (MS) Bold"/>
                <a:ea typeface="Calibri (MS) Bold"/>
                <a:cs typeface="Calibri (MS) Bold"/>
                <a:sym typeface="Calibri (MS) Bold"/>
              </a:rPr>
              <a:t>Sintomi</a:t>
            </a:r>
            <a:r>
              <a:rPr lang="en-US" sz="2700" b="1" dirty="0">
                <a:solidFill>
                  <a:srgbClr val="000000"/>
                </a:solidFill>
                <a:latin typeface="Calibri (MS) Bold"/>
                <a:ea typeface="Calibri (MS) Bold"/>
                <a:cs typeface="Calibri (MS) Bold"/>
                <a:sym typeface="Calibri (MS) Bold"/>
              </a:rPr>
              <a:t> </a:t>
            </a:r>
            <a:r>
              <a:rPr lang="en-US" sz="2700" b="1" dirty="0" err="1">
                <a:solidFill>
                  <a:srgbClr val="000000"/>
                </a:solidFill>
                <a:latin typeface="Calibri (MS) Bold"/>
                <a:ea typeface="Calibri (MS) Bold"/>
                <a:cs typeface="Calibri (MS) Bold"/>
                <a:sym typeface="Calibri (MS) Bold"/>
              </a:rPr>
              <a:t>autonomici</a:t>
            </a:r>
            <a:endParaRPr lang="en-US" sz="2700" b="1" dirty="0">
              <a:solidFill>
                <a:srgbClr val="000000"/>
              </a:solidFill>
              <a:latin typeface="Calibri (MS) Bold"/>
              <a:ea typeface="Calibri (MS) Bold"/>
              <a:cs typeface="Calibri (MS) Bold"/>
              <a:sym typeface="Calibri (MS) Bold"/>
            </a:endParaRPr>
          </a:p>
        </p:txBody>
      </p:sp>
      <p:sp>
        <p:nvSpPr>
          <p:cNvPr id="28" name="TextBox 23">
            <a:extLst>
              <a:ext uri="{FF2B5EF4-FFF2-40B4-BE49-F238E27FC236}">
                <a16:creationId xmlns:a16="http://schemas.microsoft.com/office/drawing/2014/main" id="{DA744CB1-4216-95A3-55D3-BEC045854608}"/>
              </a:ext>
            </a:extLst>
          </p:cNvPr>
          <p:cNvSpPr txBox="1"/>
          <p:nvPr/>
        </p:nvSpPr>
        <p:spPr>
          <a:xfrm>
            <a:off x="-243583" y="2929271"/>
            <a:ext cx="5096842" cy="667733"/>
          </a:xfrm>
          <a:prstGeom prst="rect">
            <a:avLst/>
          </a:prstGeom>
        </p:spPr>
        <p:txBody>
          <a:bodyPr lIns="0" tIns="0" rIns="0" bIns="0" rtlCol="0" anchor="t">
            <a:spAutoFit/>
          </a:bodyPr>
          <a:lstStyle/>
          <a:p>
            <a:pPr algn="ctr">
              <a:lnSpc>
                <a:spcPts val="4320"/>
              </a:lnSpc>
            </a:pPr>
            <a:r>
              <a:rPr lang="en-US" sz="3600" dirty="0" err="1">
                <a:solidFill>
                  <a:srgbClr val="4A66AC"/>
                </a:solidFill>
                <a:latin typeface="Calibri (MS)"/>
                <a:ea typeface="Calibri (MS)"/>
                <a:cs typeface="Calibri (MS)"/>
                <a:sym typeface="Calibri (MS)"/>
              </a:rPr>
              <a:t>Diagnosi</a:t>
            </a:r>
            <a:r>
              <a:rPr lang="en-US" sz="3600" dirty="0">
                <a:solidFill>
                  <a:srgbClr val="4A66AC"/>
                </a:solidFill>
                <a:latin typeface="Calibri (MS)"/>
                <a:ea typeface="Calibri (MS)"/>
                <a:cs typeface="Calibri (MS)"/>
                <a:sym typeface="Calibri (MS)"/>
              </a:rPr>
              <a:t> </a:t>
            </a:r>
            <a:r>
              <a:rPr lang="en-US" sz="3600" dirty="0" err="1">
                <a:solidFill>
                  <a:srgbClr val="4A66AC"/>
                </a:solidFill>
                <a:latin typeface="Calibri (MS)"/>
                <a:ea typeface="Calibri (MS)"/>
                <a:cs typeface="Calibri (MS)"/>
                <a:sym typeface="Calibri (MS)"/>
              </a:rPr>
              <a:t>differenziale</a:t>
            </a:r>
            <a:endParaRPr lang="en-US" sz="3600" dirty="0">
              <a:solidFill>
                <a:srgbClr val="4A66AC"/>
              </a:solidFill>
              <a:latin typeface="Calibri (MS)"/>
              <a:ea typeface="Calibri (MS)"/>
              <a:cs typeface="Calibri (MS)"/>
              <a:sym typeface="Calibri (MS)"/>
            </a:endParaRPr>
          </a:p>
        </p:txBody>
      </p:sp>
      <p:sp>
        <p:nvSpPr>
          <p:cNvPr id="29" name="TextBox 24">
            <a:extLst>
              <a:ext uri="{FF2B5EF4-FFF2-40B4-BE49-F238E27FC236}">
                <a16:creationId xmlns:a16="http://schemas.microsoft.com/office/drawing/2014/main" id="{304FA925-81C3-0A8C-5431-DF3B9DCBE5FF}"/>
              </a:ext>
            </a:extLst>
          </p:cNvPr>
          <p:cNvSpPr txBox="1"/>
          <p:nvPr/>
        </p:nvSpPr>
        <p:spPr>
          <a:xfrm>
            <a:off x="201131" y="3530969"/>
            <a:ext cx="4875535" cy="1231106"/>
          </a:xfrm>
          <a:prstGeom prst="rect">
            <a:avLst/>
          </a:prstGeom>
        </p:spPr>
        <p:txBody>
          <a:bodyPr wrap="square" lIns="0" tIns="0" rIns="0" bIns="0" rtlCol="0" anchor="t">
            <a:spAutoFit/>
          </a:bodyPr>
          <a:lstStyle/>
          <a:p>
            <a:pPr algn="l">
              <a:lnSpc>
                <a:spcPts val="3240"/>
              </a:lnSpc>
            </a:pPr>
            <a:r>
              <a:rPr lang="en-US" sz="2700" b="1" dirty="0" err="1">
                <a:solidFill>
                  <a:srgbClr val="C00000"/>
                </a:solidFill>
                <a:latin typeface="Calibri (MS) Bold"/>
                <a:ea typeface="Calibri (MS) Bold"/>
                <a:cs typeface="Calibri (MS) Bold"/>
                <a:sym typeface="Calibri (MS) Bold"/>
              </a:rPr>
              <a:t>Nesidioblastosi</a:t>
            </a:r>
            <a:endParaRPr lang="en-US" sz="2700" b="1" dirty="0">
              <a:solidFill>
                <a:srgbClr val="C00000"/>
              </a:solidFill>
              <a:latin typeface="Calibri (MS) Bold"/>
              <a:ea typeface="Calibri (MS) Bold"/>
              <a:cs typeface="Calibri (MS) Bold"/>
              <a:sym typeface="Calibri (MS) Bold"/>
            </a:endParaRPr>
          </a:p>
          <a:p>
            <a:pPr algn="l">
              <a:lnSpc>
                <a:spcPts val="3240"/>
              </a:lnSpc>
            </a:pPr>
            <a:r>
              <a:rPr lang="en-US" sz="2700" b="1" dirty="0">
                <a:solidFill>
                  <a:srgbClr val="C00000"/>
                </a:solidFill>
                <a:latin typeface="Calibri (MS) Bold"/>
                <a:ea typeface="Calibri (MS) Bold"/>
                <a:cs typeface="Calibri (MS) Bold"/>
                <a:sym typeface="Calibri (MS) Bold"/>
              </a:rPr>
              <a:t>Insulinoma</a:t>
            </a:r>
          </a:p>
          <a:p>
            <a:pPr algn="l">
              <a:lnSpc>
                <a:spcPts val="3240"/>
              </a:lnSpc>
            </a:pPr>
            <a:r>
              <a:rPr lang="en-US" sz="2700" b="1" dirty="0" err="1">
                <a:solidFill>
                  <a:srgbClr val="C00000"/>
                </a:solidFill>
                <a:latin typeface="Calibri (MS) Bold"/>
                <a:ea typeface="Calibri (MS) Bold"/>
                <a:cs typeface="Calibri (MS) Bold"/>
                <a:sym typeface="Calibri (MS) Bold"/>
              </a:rPr>
              <a:t>Sindrome</a:t>
            </a:r>
            <a:r>
              <a:rPr lang="en-US" sz="2700" b="1" dirty="0">
                <a:solidFill>
                  <a:srgbClr val="C00000"/>
                </a:solidFill>
                <a:latin typeface="Calibri (MS) Bold"/>
                <a:ea typeface="Calibri (MS) Bold"/>
                <a:cs typeface="Calibri (MS) Bold"/>
                <a:sym typeface="Calibri (MS) Bold"/>
              </a:rPr>
              <a:t> </a:t>
            </a:r>
            <a:r>
              <a:rPr lang="en-US" sz="2700" b="1" dirty="0" err="1">
                <a:solidFill>
                  <a:srgbClr val="C00000"/>
                </a:solidFill>
                <a:latin typeface="Calibri (MS) Bold"/>
                <a:ea typeface="Calibri (MS) Bold"/>
                <a:cs typeface="Calibri (MS) Bold"/>
                <a:sym typeface="Calibri (MS) Bold"/>
              </a:rPr>
              <a:t>insulinica</a:t>
            </a:r>
            <a:r>
              <a:rPr lang="en-US" sz="2700" b="1" dirty="0">
                <a:solidFill>
                  <a:srgbClr val="C00000"/>
                </a:solidFill>
                <a:latin typeface="Calibri (MS) Bold"/>
                <a:ea typeface="Calibri (MS) Bold"/>
                <a:cs typeface="Calibri (MS) Bold"/>
                <a:sym typeface="Calibri (MS) Bold"/>
              </a:rPr>
              <a:t> autoimmune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250102" y="15933"/>
            <a:ext cx="4286250" cy="10271066"/>
            <a:chOff x="0" y="0"/>
            <a:chExt cx="5715000" cy="13694754"/>
          </a:xfrm>
        </p:grpSpPr>
        <p:sp>
          <p:nvSpPr>
            <p:cNvPr id="5" name="Freeform 5"/>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6" name="Group 6"/>
          <p:cNvGrpSpPr>
            <a:grpSpLocks noChangeAspect="1"/>
          </p:cNvGrpSpPr>
          <p:nvPr/>
        </p:nvGrpSpPr>
        <p:grpSpPr>
          <a:xfrm>
            <a:off x="12250110" y="870294"/>
            <a:ext cx="4246922" cy="7394526"/>
            <a:chOff x="0" y="0"/>
            <a:chExt cx="5662562" cy="9859368"/>
          </a:xfrm>
        </p:grpSpPr>
        <p:sp>
          <p:nvSpPr>
            <p:cNvPr id="7" name="Freeform 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3"/>
              <a:stretch>
                <a:fillRect r="-39"/>
              </a:stretch>
            </a:blipFill>
          </p:spPr>
          <p:txBody>
            <a:bodyPr/>
            <a:lstStyle/>
            <a:p>
              <a:endParaRPr lang="it-IT"/>
            </a:p>
          </p:txBody>
        </p:sp>
      </p:grpSp>
      <p:grpSp>
        <p:nvGrpSpPr>
          <p:cNvPr id="8" name="Group 8"/>
          <p:cNvGrpSpPr/>
          <p:nvPr/>
        </p:nvGrpSpPr>
        <p:grpSpPr>
          <a:xfrm rot="-5400000">
            <a:off x="9109710" y="90156"/>
            <a:ext cx="68578" cy="18288000"/>
            <a:chOff x="0" y="0"/>
            <a:chExt cx="91438" cy="24384000"/>
          </a:xfrm>
        </p:grpSpPr>
        <p:sp>
          <p:nvSpPr>
            <p:cNvPr id="9" name="Freeform 9"/>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10" name="Group 10"/>
          <p:cNvGrpSpPr/>
          <p:nvPr/>
        </p:nvGrpSpPr>
        <p:grpSpPr>
          <a:xfrm rot="-5400000">
            <a:off x="9066069" y="196143"/>
            <a:ext cx="155865" cy="18287998"/>
            <a:chOff x="0" y="0"/>
            <a:chExt cx="207820" cy="24383998"/>
          </a:xfrm>
        </p:grpSpPr>
        <p:sp>
          <p:nvSpPr>
            <p:cNvPr id="11" name="Freeform 11"/>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2" name="Group 12"/>
          <p:cNvGrpSpPr>
            <a:grpSpLocks noChangeAspect="1"/>
          </p:cNvGrpSpPr>
          <p:nvPr/>
        </p:nvGrpSpPr>
        <p:grpSpPr>
          <a:xfrm>
            <a:off x="0" y="9417626"/>
            <a:ext cx="18288000" cy="853440"/>
            <a:chOff x="0" y="0"/>
            <a:chExt cx="24384000" cy="1137920"/>
          </a:xfrm>
        </p:grpSpPr>
        <p:sp>
          <p:nvSpPr>
            <p:cNvPr id="13" name="Freeform 13"/>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4"/>
              <a:stretch>
                <a:fillRect/>
              </a:stretch>
            </a:blipFill>
          </p:spPr>
          <p:txBody>
            <a:bodyPr/>
            <a:lstStyle/>
            <a:p>
              <a:endParaRPr lang="it-IT"/>
            </a:p>
          </p:txBody>
        </p:sp>
      </p:grpSp>
      <p:grpSp>
        <p:nvGrpSpPr>
          <p:cNvPr id="14" name="Group 14"/>
          <p:cNvGrpSpPr/>
          <p:nvPr/>
        </p:nvGrpSpPr>
        <p:grpSpPr>
          <a:xfrm>
            <a:off x="12250102" y="15934"/>
            <a:ext cx="4286250" cy="9179325"/>
            <a:chOff x="0" y="0"/>
            <a:chExt cx="5715000" cy="12239100"/>
          </a:xfrm>
        </p:grpSpPr>
        <p:sp>
          <p:nvSpPr>
            <p:cNvPr id="15" name="Freeform 15"/>
            <p:cNvSpPr/>
            <p:nvPr/>
          </p:nvSpPr>
          <p:spPr>
            <a:xfrm>
              <a:off x="0" y="0"/>
              <a:ext cx="5715000" cy="12239117"/>
            </a:xfrm>
            <a:custGeom>
              <a:avLst/>
              <a:gdLst/>
              <a:ahLst/>
              <a:cxnLst/>
              <a:rect l="l" t="t" r="r" b="b"/>
              <a:pathLst>
                <a:path w="5715000" h="12239117">
                  <a:moveTo>
                    <a:pt x="0" y="12239117"/>
                  </a:moveTo>
                  <a:lnTo>
                    <a:pt x="0" y="0"/>
                  </a:lnTo>
                  <a:lnTo>
                    <a:pt x="5715000" y="0"/>
                  </a:lnTo>
                  <a:lnTo>
                    <a:pt x="5715000" y="12239117"/>
                  </a:lnTo>
                  <a:close/>
                </a:path>
              </a:pathLst>
            </a:custGeom>
            <a:solidFill>
              <a:srgbClr val="FBFCFC"/>
            </a:solidFill>
          </p:spPr>
          <p:txBody>
            <a:bodyPr/>
            <a:lstStyle/>
            <a:p>
              <a:endParaRPr lang="it-IT"/>
            </a:p>
          </p:txBody>
        </p:sp>
      </p:grpSp>
      <p:grpSp>
        <p:nvGrpSpPr>
          <p:cNvPr id="16" name="Group 16"/>
          <p:cNvGrpSpPr>
            <a:grpSpLocks noChangeAspect="1"/>
          </p:cNvGrpSpPr>
          <p:nvPr/>
        </p:nvGrpSpPr>
        <p:grpSpPr>
          <a:xfrm>
            <a:off x="12250110" y="870294"/>
            <a:ext cx="4246922" cy="7394526"/>
            <a:chOff x="0" y="0"/>
            <a:chExt cx="5662562" cy="9859368"/>
          </a:xfrm>
        </p:grpSpPr>
        <p:sp>
          <p:nvSpPr>
            <p:cNvPr id="17" name="Freeform 1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3"/>
              <a:stretch>
                <a:fillRect r="-39"/>
              </a:stretch>
            </a:blipFill>
          </p:spPr>
          <p:txBody>
            <a:bodyPr/>
            <a:lstStyle/>
            <a:p>
              <a:endParaRPr lang="it-IT"/>
            </a:p>
          </p:txBody>
        </p:sp>
      </p:grpSp>
      <p:grpSp>
        <p:nvGrpSpPr>
          <p:cNvPr id="18" name="Group 18"/>
          <p:cNvGrpSpPr>
            <a:grpSpLocks noChangeAspect="1"/>
          </p:cNvGrpSpPr>
          <p:nvPr/>
        </p:nvGrpSpPr>
        <p:grpSpPr>
          <a:xfrm>
            <a:off x="0" y="1276775"/>
            <a:ext cx="9717134" cy="5891370"/>
            <a:chOff x="0" y="0"/>
            <a:chExt cx="12956178" cy="7855160"/>
          </a:xfrm>
        </p:grpSpPr>
        <p:sp>
          <p:nvSpPr>
            <p:cNvPr id="19" name="Freeform 19"/>
            <p:cNvSpPr/>
            <p:nvPr/>
          </p:nvSpPr>
          <p:spPr>
            <a:xfrm>
              <a:off x="0" y="0"/>
              <a:ext cx="12956159" cy="7855204"/>
            </a:xfrm>
            <a:custGeom>
              <a:avLst/>
              <a:gdLst/>
              <a:ahLst/>
              <a:cxnLst/>
              <a:rect l="l" t="t" r="r" b="b"/>
              <a:pathLst>
                <a:path w="12956159" h="7855204">
                  <a:moveTo>
                    <a:pt x="0" y="0"/>
                  </a:moveTo>
                  <a:lnTo>
                    <a:pt x="12956159" y="0"/>
                  </a:lnTo>
                  <a:lnTo>
                    <a:pt x="12956159" y="7855204"/>
                  </a:lnTo>
                  <a:lnTo>
                    <a:pt x="0" y="7855204"/>
                  </a:lnTo>
                  <a:lnTo>
                    <a:pt x="0" y="0"/>
                  </a:lnTo>
                  <a:close/>
                </a:path>
              </a:pathLst>
            </a:custGeom>
            <a:blipFill>
              <a:blip r:embed="rId5"/>
              <a:stretch>
                <a:fillRect l="-4151" r="-25043"/>
              </a:stretch>
            </a:blipFill>
          </p:spPr>
          <p:txBody>
            <a:bodyPr/>
            <a:lstStyle/>
            <a:p>
              <a:endParaRPr lang="it-IT"/>
            </a:p>
          </p:txBody>
        </p:sp>
      </p:grpSp>
      <p:grpSp>
        <p:nvGrpSpPr>
          <p:cNvPr id="20" name="Group 20"/>
          <p:cNvGrpSpPr/>
          <p:nvPr/>
        </p:nvGrpSpPr>
        <p:grpSpPr>
          <a:xfrm>
            <a:off x="9037928" y="606166"/>
            <a:ext cx="919543" cy="892806"/>
            <a:chOff x="0" y="0"/>
            <a:chExt cx="1226058" cy="1190408"/>
          </a:xfrm>
        </p:grpSpPr>
        <p:sp>
          <p:nvSpPr>
            <p:cNvPr id="21" name="Freeform 21"/>
            <p:cNvSpPr/>
            <p:nvPr/>
          </p:nvSpPr>
          <p:spPr>
            <a:xfrm>
              <a:off x="15875" y="15875"/>
              <a:ext cx="1194308" cy="1158621"/>
            </a:xfrm>
            <a:custGeom>
              <a:avLst/>
              <a:gdLst/>
              <a:ahLst/>
              <a:cxnLst/>
              <a:rect l="l" t="t" r="r" b="b"/>
              <a:pathLst>
                <a:path w="1194308" h="1158621">
                  <a:moveTo>
                    <a:pt x="0" y="0"/>
                  </a:moveTo>
                  <a:lnTo>
                    <a:pt x="1194308" y="0"/>
                  </a:lnTo>
                  <a:lnTo>
                    <a:pt x="1194308" y="1158621"/>
                  </a:lnTo>
                  <a:lnTo>
                    <a:pt x="0" y="1158621"/>
                  </a:lnTo>
                  <a:close/>
                </a:path>
              </a:pathLst>
            </a:custGeom>
            <a:solidFill>
              <a:srgbClr val="FFFFFF"/>
            </a:solidFill>
          </p:spPr>
          <p:txBody>
            <a:bodyPr/>
            <a:lstStyle/>
            <a:p>
              <a:endParaRPr lang="it-IT"/>
            </a:p>
          </p:txBody>
        </p:sp>
        <p:sp>
          <p:nvSpPr>
            <p:cNvPr id="22" name="Freeform 22"/>
            <p:cNvSpPr/>
            <p:nvPr/>
          </p:nvSpPr>
          <p:spPr>
            <a:xfrm>
              <a:off x="0" y="0"/>
              <a:ext cx="1226058" cy="1190371"/>
            </a:xfrm>
            <a:custGeom>
              <a:avLst/>
              <a:gdLst/>
              <a:ahLst/>
              <a:cxnLst/>
              <a:rect l="l" t="t" r="r" b="b"/>
              <a:pathLst>
                <a:path w="1226058" h="1190371">
                  <a:moveTo>
                    <a:pt x="15875" y="0"/>
                  </a:moveTo>
                  <a:lnTo>
                    <a:pt x="1210183" y="0"/>
                  </a:lnTo>
                  <a:cubicBezTo>
                    <a:pt x="1218946" y="0"/>
                    <a:pt x="1226058" y="7112"/>
                    <a:pt x="1226058" y="15875"/>
                  </a:cubicBezTo>
                  <a:lnTo>
                    <a:pt x="1226058" y="1174496"/>
                  </a:lnTo>
                  <a:cubicBezTo>
                    <a:pt x="1226058" y="1183259"/>
                    <a:pt x="1218946" y="1190371"/>
                    <a:pt x="1210183" y="1190371"/>
                  </a:cubicBezTo>
                  <a:lnTo>
                    <a:pt x="15875" y="1190371"/>
                  </a:lnTo>
                  <a:cubicBezTo>
                    <a:pt x="7112" y="1190371"/>
                    <a:pt x="0" y="1183259"/>
                    <a:pt x="0" y="1174496"/>
                  </a:cubicBezTo>
                  <a:lnTo>
                    <a:pt x="0" y="15875"/>
                  </a:lnTo>
                  <a:cubicBezTo>
                    <a:pt x="0" y="7112"/>
                    <a:pt x="7112" y="0"/>
                    <a:pt x="15875" y="0"/>
                  </a:cubicBezTo>
                  <a:moveTo>
                    <a:pt x="15875" y="31750"/>
                  </a:moveTo>
                  <a:lnTo>
                    <a:pt x="15875" y="15875"/>
                  </a:lnTo>
                  <a:lnTo>
                    <a:pt x="31750" y="15875"/>
                  </a:lnTo>
                  <a:lnTo>
                    <a:pt x="31750" y="1174496"/>
                  </a:lnTo>
                  <a:lnTo>
                    <a:pt x="15875" y="1174496"/>
                  </a:lnTo>
                  <a:lnTo>
                    <a:pt x="15875" y="1158621"/>
                  </a:lnTo>
                  <a:lnTo>
                    <a:pt x="1210183" y="1158621"/>
                  </a:lnTo>
                  <a:lnTo>
                    <a:pt x="1210183" y="1174496"/>
                  </a:lnTo>
                  <a:lnTo>
                    <a:pt x="1194308" y="1174496"/>
                  </a:lnTo>
                  <a:lnTo>
                    <a:pt x="1194308" y="15875"/>
                  </a:lnTo>
                  <a:lnTo>
                    <a:pt x="1210183" y="15875"/>
                  </a:lnTo>
                  <a:lnTo>
                    <a:pt x="1210183" y="31750"/>
                  </a:lnTo>
                  <a:lnTo>
                    <a:pt x="15875" y="31750"/>
                  </a:lnTo>
                  <a:close/>
                </a:path>
              </a:pathLst>
            </a:custGeom>
            <a:solidFill>
              <a:srgbClr val="FFFFFF"/>
            </a:solidFill>
          </p:spPr>
          <p:txBody>
            <a:bodyPr/>
            <a:lstStyle/>
            <a:p>
              <a:endParaRPr lang="it-IT"/>
            </a:p>
          </p:txBody>
        </p:sp>
      </p:grpSp>
      <p:grpSp>
        <p:nvGrpSpPr>
          <p:cNvPr id="25" name="Group 25"/>
          <p:cNvGrpSpPr>
            <a:grpSpLocks noChangeAspect="1"/>
          </p:cNvGrpSpPr>
          <p:nvPr/>
        </p:nvGrpSpPr>
        <p:grpSpPr>
          <a:xfrm>
            <a:off x="9448800" y="1451114"/>
            <a:ext cx="8436030" cy="5797665"/>
            <a:chOff x="0" y="0"/>
            <a:chExt cx="10936922" cy="7390308"/>
          </a:xfrm>
        </p:grpSpPr>
        <p:sp>
          <p:nvSpPr>
            <p:cNvPr id="26" name="Freeform 26"/>
            <p:cNvSpPr/>
            <p:nvPr/>
          </p:nvSpPr>
          <p:spPr>
            <a:xfrm>
              <a:off x="0" y="0"/>
              <a:ext cx="10936859" cy="7390257"/>
            </a:xfrm>
            <a:custGeom>
              <a:avLst/>
              <a:gdLst/>
              <a:ahLst/>
              <a:cxnLst/>
              <a:rect l="l" t="t" r="r" b="b"/>
              <a:pathLst>
                <a:path w="10936859" h="7390257">
                  <a:moveTo>
                    <a:pt x="0" y="0"/>
                  </a:moveTo>
                  <a:lnTo>
                    <a:pt x="10936859" y="0"/>
                  </a:lnTo>
                  <a:lnTo>
                    <a:pt x="10936859" y="7390257"/>
                  </a:lnTo>
                  <a:lnTo>
                    <a:pt x="0" y="7390257"/>
                  </a:lnTo>
                  <a:lnTo>
                    <a:pt x="0" y="0"/>
                  </a:lnTo>
                  <a:close/>
                </a:path>
              </a:pathLst>
            </a:custGeom>
            <a:blipFill>
              <a:blip r:embed="rId6"/>
              <a:stretch>
                <a:fillRect l="-3127" r="-3128"/>
              </a:stretch>
            </a:blipFill>
          </p:spPr>
          <p:txBody>
            <a:bodyPr/>
            <a:lstStyle/>
            <a:p>
              <a:endParaRPr lang="it-IT"/>
            </a:p>
          </p:txBody>
        </p:sp>
      </p:grpSp>
      <p:sp>
        <p:nvSpPr>
          <p:cNvPr id="27" name="TextBox 27"/>
          <p:cNvSpPr txBox="1"/>
          <p:nvPr/>
        </p:nvSpPr>
        <p:spPr>
          <a:xfrm>
            <a:off x="216700" y="8402988"/>
            <a:ext cx="8961120" cy="785722"/>
          </a:xfrm>
          <a:prstGeom prst="rect">
            <a:avLst/>
          </a:prstGeom>
        </p:spPr>
        <p:txBody>
          <a:bodyPr lIns="0" tIns="0" rIns="0" bIns="0" rtlCol="0" anchor="t">
            <a:spAutoFit/>
          </a:bodyPr>
          <a:lstStyle/>
          <a:p>
            <a:pPr algn="l">
              <a:lnSpc>
                <a:spcPts val="1439"/>
              </a:lnSpc>
            </a:pPr>
            <a:r>
              <a:rPr lang="en-US" sz="1200" spc="-7">
                <a:solidFill>
                  <a:srgbClr val="1B1B1B"/>
                </a:solidFill>
                <a:latin typeface="TT Rounds Condensed"/>
                <a:ea typeface="TT Rounds Condensed"/>
                <a:cs typeface="TT Rounds Condensed"/>
                <a:sym typeface="TT Rounds Condensed"/>
              </a:rPr>
              <a:t>Cano R, Rodríguez D, Duran P, et al. Dumping Syndrome After Bariatric Surgery: Advanced Nutritional Perspectives and Integrated Pharmacological Management. </a:t>
            </a:r>
            <a:r>
              <a:rPr lang="en-US" sz="1200" i="1" spc="-7">
                <a:solidFill>
                  <a:srgbClr val="1B1B1B"/>
                </a:solidFill>
                <a:latin typeface="TT Rounds Condensed Italics"/>
                <a:ea typeface="TT Rounds Condensed Italics"/>
                <a:cs typeface="TT Rounds Condensed Italics"/>
                <a:sym typeface="TT Rounds Condensed Italics"/>
              </a:rPr>
              <a:t>Nutrients</a:t>
            </a:r>
            <a:r>
              <a:rPr lang="en-US" sz="1200" spc="-7">
                <a:solidFill>
                  <a:srgbClr val="1B1B1B"/>
                </a:solidFill>
                <a:latin typeface="TT Rounds Condensed"/>
                <a:ea typeface="TT Rounds Condensed"/>
                <a:cs typeface="TT Rounds Condensed"/>
                <a:sym typeface="TT Rounds Condensed"/>
              </a:rPr>
              <a:t>. 2025;17(19):3123. Published 2025 Sep 30. doi:10.3390/nu17193123</a:t>
            </a:r>
          </a:p>
          <a:p>
            <a:pPr algn="l">
              <a:lnSpc>
                <a:spcPts val="1439"/>
              </a:lnSpc>
            </a:pPr>
            <a:r>
              <a:rPr lang="en-US" sz="1200" spc="-7">
                <a:solidFill>
                  <a:srgbClr val="1B1B1B"/>
                </a:solidFill>
                <a:latin typeface="TT Rounds Condensed"/>
                <a:ea typeface="TT Rounds Condensed"/>
                <a:cs typeface="TT Rounds Condensed"/>
                <a:sym typeface="TT Rounds Condensed"/>
              </a:rPr>
              <a:t>Masclee GMC, Masclee AAM. Dumping Syndrome: Pragmatic Treatment Options and Experimental Approaches for Improving Clinical Outcomes. </a:t>
            </a:r>
            <a:r>
              <a:rPr lang="en-US" sz="1200" i="1" spc="-7">
                <a:solidFill>
                  <a:srgbClr val="1B1B1B"/>
                </a:solidFill>
                <a:latin typeface="TT Rounds Condensed Italics"/>
                <a:ea typeface="TT Rounds Condensed Italics"/>
                <a:cs typeface="TT Rounds Condensed Italics"/>
                <a:sym typeface="TT Rounds Condensed Italics"/>
              </a:rPr>
              <a:t>Clin Exp Gastroenterol</a:t>
            </a:r>
            <a:r>
              <a:rPr lang="en-US" sz="1200" spc="-7">
                <a:solidFill>
                  <a:srgbClr val="1B1B1B"/>
                </a:solidFill>
                <a:latin typeface="TT Rounds Condensed"/>
                <a:ea typeface="TT Rounds Condensed"/>
                <a:cs typeface="TT Rounds Condensed"/>
                <a:sym typeface="TT Rounds Condensed"/>
              </a:rPr>
              <a:t>. 2023;16:197-211. Published 2023 Nov 6. doi:10.2147/CEG.S392265</a:t>
            </a:r>
          </a:p>
        </p:txBody>
      </p:sp>
      <p:sp>
        <p:nvSpPr>
          <p:cNvPr id="28" name="TextBox 28"/>
          <p:cNvSpPr txBox="1"/>
          <p:nvPr/>
        </p:nvSpPr>
        <p:spPr>
          <a:xfrm>
            <a:off x="7338488" y="-73132"/>
            <a:ext cx="3147264" cy="1465005"/>
          </a:xfrm>
          <a:prstGeom prst="rect">
            <a:avLst/>
          </a:prstGeom>
        </p:spPr>
        <p:txBody>
          <a:bodyPr lIns="0" tIns="0" rIns="0" bIns="0" rtlCol="0" anchor="t">
            <a:spAutoFit/>
          </a:bodyPr>
          <a:lstStyle/>
          <a:p>
            <a:pPr algn="ctr">
              <a:lnSpc>
                <a:spcPts val="9720"/>
              </a:lnSpc>
            </a:pPr>
            <a:r>
              <a:rPr lang="en-US" sz="8100" dirty="0" err="1">
                <a:solidFill>
                  <a:srgbClr val="4A66AC"/>
                </a:solidFill>
                <a:latin typeface="Calibri (MS)"/>
                <a:ea typeface="Calibri (MS)"/>
                <a:cs typeface="Calibri (MS)"/>
                <a:sym typeface="Calibri (MS)"/>
              </a:rPr>
              <a:t>Terapia</a:t>
            </a:r>
            <a:endParaRPr lang="en-US" sz="8100" dirty="0">
              <a:solidFill>
                <a:srgbClr val="4A66AC"/>
              </a:solidFill>
              <a:latin typeface="Calibri (MS)"/>
              <a:ea typeface="Calibri (MS)"/>
              <a:cs typeface="Calibri (MS)"/>
              <a:sym typeface="Calibri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12250110" y="870294"/>
            <a:ext cx="4246922" cy="7394526"/>
            <a:chOff x="0" y="0"/>
            <a:chExt cx="5662562" cy="9859368"/>
          </a:xfrm>
        </p:grpSpPr>
        <p:sp>
          <p:nvSpPr>
            <p:cNvPr id="7" name="Freeform 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grpSp>
        <p:nvGrpSpPr>
          <p:cNvPr id="8" name="Group 8"/>
          <p:cNvGrpSpPr/>
          <p:nvPr/>
        </p:nvGrpSpPr>
        <p:grpSpPr>
          <a:xfrm rot="-5400000">
            <a:off x="9109710" y="90156"/>
            <a:ext cx="68578" cy="18288000"/>
            <a:chOff x="0" y="0"/>
            <a:chExt cx="91438" cy="24384000"/>
          </a:xfrm>
        </p:grpSpPr>
        <p:sp>
          <p:nvSpPr>
            <p:cNvPr id="9" name="Freeform 9"/>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10" name="Group 10"/>
          <p:cNvGrpSpPr/>
          <p:nvPr/>
        </p:nvGrpSpPr>
        <p:grpSpPr>
          <a:xfrm rot="-5400000">
            <a:off x="9066069" y="196143"/>
            <a:ext cx="155865" cy="18287998"/>
            <a:chOff x="0" y="0"/>
            <a:chExt cx="207820" cy="24383998"/>
          </a:xfrm>
        </p:grpSpPr>
        <p:sp>
          <p:nvSpPr>
            <p:cNvPr id="11" name="Freeform 11"/>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2" name="Group 12"/>
          <p:cNvGrpSpPr>
            <a:grpSpLocks noChangeAspect="1"/>
          </p:cNvGrpSpPr>
          <p:nvPr/>
        </p:nvGrpSpPr>
        <p:grpSpPr>
          <a:xfrm>
            <a:off x="0" y="9417626"/>
            <a:ext cx="18288000" cy="853440"/>
            <a:chOff x="0" y="0"/>
            <a:chExt cx="24384000" cy="1137920"/>
          </a:xfrm>
        </p:grpSpPr>
        <p:sp>
          <p:nvSpPr>
            <p:cNvPr id="13" name="Freeform 13"/>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3"/>
              <a:stretch>
                <a:fillRect/>
              </a:stretch>
            </a:blipFill>
          </p:spPr>
          <p:txBody>
            <a:bodyPr/>
            <a:lstStyle/>
            <a:p>
              <a:endParaRPr lang="it-IT"/>
            </a:p>
          </p:txBody>
        </p:sp>
      </p:grpSp>
      <p:sp>
        <p:nvSpPr>
          <p:cNvPr id="18" name="TextBox 18"/>
          <p:cNvSpPr txBox="1"/>
          <p:nvPr/>
        </p:nvSpPr>
        <p:spPr>
          <a:xfrm>
            <a:off x="1986871" y="425365"/>
            <a:ext cx="14843954" cy="2121804"/>
          </a:xfrm>
          <a:prstGeom prst="rect">
            <a:avLst/>
          </a:prstGeom>
        </p:spPr>
        <p:txBody>
          <a:bodyPr lIns="0" tIns="0" rIns="0" bIns="0" rtlCol="0" anchor="t">
            <a:spAutoFit/>
          </a:bodyPr>
          <a:lstStyle/>
          <a:p>
            <a:pPr algn="l">
              <a:lnSpc>
                <a:spcPts val="3600"/>
              </a:lnSpc>
            </a:pPr>
            <a:endParaRPr/>
          </a:p>
          <a:p>
            <a:pPr algn="l">
              <a:lnSpc>
                <a:spcPts val="3600"/>
              </a:lnSpc>
            </a:pPr>
            <a:r>
              <a:rPr lang="en-US" sz="3000">
                <a:solidFill>
                  <a:srgbClr val="000000"/>
                </a:solidFill>
                <a:latin typeface="Calibri (MS)"/>
                <a:ea typeface="Calibri (MS)"/>
                <a:cs typeface="Calibri (MS)"/>
                <a:sym typeface="Calibri (MS)"/>
              </a:rPr>
              <a:t>.</a:t>
            </a:r>
          </a:p>
        </p:txBody>
      </p:sp>
      <p:sp>
        <p:nvSpPr>
          <p:cNvPr id="19" name="TextBox 19"/>
          <p:cNvSpPr txBox="1"/>
          <p:nvPr/>
        </p:nvSpPr>
        <p:spPr>
          <a:xfrm>
            <a:off x="671510" y="384898"/>
            <a:ext cx="16944981" cy="802464"/>
          </a:xfrm>
          <a:prstGeom prst="rect">
            <a:avLst/>
          </a:prstGeom>
        </p:spPr>
        <p:txBody>
          <a:bodyPr lIns="0" tIns="0" rIns="0" bIns="0" rtlCol="0" anchor="t">
            <a:spAutoFit/>
          </a:bodyPr>
          <a:lstStyle/>
          <a:p>
            <a:pPr algn="ctr">
              <a:lnSpc>
                <a:spcPts val="6480"/>
              </a:lnSpc>
            </a:pPr>
            <a:r>
              <a:rPr lang="it-IT" sz="5400" b="1" dirty="0">
                <a:solidFill>
                  <a:srgbClr val="1E5A96"/>
                </a:solidFill>
              </a:rPr>
              <a:t>⚠️ </a:t>
            </a:r>
            <a:r>
              <a:rPr lang="it-IT" sz="5400" dirty="0">
                <a:solidFill>
                  <a:srgbClr val="FF0000"/>
                </a:solidFill>
              </a:rPr>
              <a:t>C</a:t>
            </a:r>
            <a:r>
              <a:rPr lang="en-US" sz="5400" dirty="0" err="1">
                <a:solidFill>
                  <a:srgbClr val="FF0000"/>
                </a:solidFill>
                <a:latin typeface="Calibri (MS)"/>
                <a:ea typeface="Calibri (MS)"/>
                <a:cs typeface="Calibri (MS)"/>
                <a:sym typeface="Calibri (MS)"/>
              </a:rPr>
              <a:t>omplicanze</a:t>
            </a:r>
            <a:r>
              <a:rPr lang="en-US" sz="5400" dirty="0">
                <a:solidFill>
                  <a:srgbClr val="FF0000"/>
                </a:solidFill>
                <a:latin typeface="Calibri (MS)"/>
                <a:ea typeface="Calibri (MS)"/>
                <a:cs typeface="Calibri (MS)"/>
                <a:sym typeface="Calibri (MS)"/>
              </a:rPr>
              <a:t> post-</a:t>
            </a:r>
            <a:r>
              <a:rPr lang="en-US" sz="5400" dirty="0" err="1">
                <a:solidFill>
                  <a:srgbClr val="FF0000"/>
                </a:solidFill>
                <a:latin typeface="Calibri (MS)"/>
                <a:ea typeface="Calibri (MS)"/>
                <a:cs typeface="Calibri (MS)"/>
                <a:sym typeface="Calibri (MS)"/>
              </a:rPr>
              <a:t>chirurgiche</a:t>
            </a:r>
            <a:endParaRPr lang="en-US" sz="5400" dirty="0">
              <a:solidFill>
                <a:srgbClr val="FF0000"/>
              </a:solidFill>
              <a:latin typeface="Calibri (MS)"/>
              <a:ea typeface="Calibri (MS)"/>
              <a:cs typeface="Calibri (MS)"/>
              <a:sym typeface="Calibri (MS)"/>
            </a:endParaRPr>
          </a:p>
        </p:txBody>
      </p:sp>
      <p:sp>
        <p:nvSpPr>
          <p:cNvPr id="35" name="CasellaDiTesto 34">
            <a:extLst>
              <a:ext uri="{FF2B5EF4-FFF2-40B4-BE49-F238E27FC236}">
                <a16:creationId xmlns:a16="http://schemas.microsoft.com/office/drawing/2014/main" id="{08133537-6F1A-69B2-2200-B9D3B7E88E2A}"/>
              </a:ext>
            </a:extLst>
          </p:cNvPr>
          <p:cNvSpPr txBox="1"/>
          <p:nvPr/>
        </p:nvSpPr>
        <p:spPr>
          <a:xfrm>
            <a:off x="2100185" y="2077035"/>
            <a:ext cx="14087625" cy="1964512"/>
          </a:xfrm>
          <a:prstGeom prst="rect">
            <a:avLst/>
          </a:prstGeom>
          <a:noFill/>
          <a:ln w="57150">
            <a:solidFill>
              <a:srgbClr val="FF0000"/>
            </a:solidFill>
          </a:ln>
        </p:spPr>
        <p:txBody>
          <a:bodyPr wrap="square">
            <a:spAutoFit/>
          </a:bodyPr>
          <a:lstStyle/>
          <a:p>
            <a:pPr algn="just">
              <a:lnSpc>
                <a:spcPct val="150000"/>
              </a:lnSpc>
            </a:pPr>
            <a:r>
              <a:rPr lang="it-IT" sz="2800" b="1" dirty="0"/>
              <a:t>Sintomi</a:t>
            </a:r>
            <a:r>
              <a:rPr lang="it-IT" sz="2800" dirty="0"/>
              <a:t>: nausea, vomito, difficoltà a deglutire persistenti : slittamento del bendaggio o stenosi</a:t>
            </a:r>
          </a:p>
          <a:p>
            <a:pPr algn="just">
              <a:lnSpc>
                <a:spcPct val="150000"/>
              </a:lnSpc>
            </a:pPr>
            <a:r>
              <a:rPr lang="it-IT" sz="2800" b="1" dirty="0"/>
              <a:t>Segnali di allarme</a:t>
            </a:r>
            <a:r>
              <a:rPr lang="it-IT" sz="2800" dirty="0"/>
              <a:t>: febbre, tachicardia, dispnea, possibili indicazioni di fistola</a:t>
            </a:r>
          </a:p>
          <a:p>
            <a:pPr algn="just">
              <a:lnSpc>
                <a:spcPct val="150000"/>
              </a:lnSpc>
            </a:pPr>
            <a:r>
              <a:rPr lang="it-IT" sz="2800" b="1" dirty="0"/>
              <a:t>Complicanze</a:t>
            </a:r>
            <a:r>
              <a:rPr lang="it-IT" sz="2800" dirty="0"/>
              <a:t>: sanguinamenti, infezioni, ischemia intestinale, embolie</a:t>
            </a:r>
            <a:endParaRPr lang="it-IT" dirty="0"/>
          </a:p>
        </p:txBody>
      </p:sp>
      <p:sp>
        <p:nvSpPr>
          <p:cNvPr id="36" name="TextBox 24">
            <a:extLst>
              <a:ext uri="{FF2B5EF4-FFF2-40B4-BE49-F238E27FC236}">
                <a16:creationId xmlns:a16="http://schemas.microsoft.com/office/drawing/2014/main" id="{5A981C1A-D0DF-C608-D817-8CBACD7D29C7}"/>
              </a:ext>
            </a:extLst>
          </p:cNvPr>
          <p:cNvSpPr txBox="1"/>
          <p:nvPr/>
        </p:nvSpPr>
        <p:spPr>
          <a:xfrm>
            <a:off x="381000" y="4091043"/>
            <a:ext cx="9982200" cy="3082062"/>
          </a:xfrm>
          <a:prstGeom prst="rect">
            <a:avLst/>
          </a:prstGeom>
        </p:spPr>
        <p:txBody>
          <a:bodyPr wrap="square" lIns="0" tIns="0" rIns="0" bIns="0" rtlCol="0" anchor="t">
            <a:spAutoFit/>
          </a:bodyPr>
          <a:lstStyle/>
          <a:p>
            <a:pPr algn="l">
              <a:lnSpc>
                <a:spcPct val="150000"/>
              </a:lnSpc>
            </a:pPr>
            <a:endParaRPr lang="it-IT" sz="1600" dirty="0"/>
          </a:p>
          <a:p>
            <a:pPr marL="461486" lvl="1" indent="-230743" algn="l">
              <a:lnSpc>
                <a:spcPct val="150000"/>
              </a:lnSpc>
              <a:buFont typeface="Arial"/>
              <a:buChar char="•"/>
            </a:pPr>
            <a:r>
              <a:rPr lang="it-IT" sz="2400" b="1" dirty="0">
                <a:solidFill>
                  <a:schemeClr val="tx2"/>
                </a:solidFill>
                <a:latin typeface="Calibri (MS)"/>
                <a:ea typeface="Calibri (MS)"/>
                <a:cs typeface="Calibri (MS)"/>
                <a:sym typeface="Calibri (MS)"/>
              </a:rPr>
              <a:t>Inizio supporto nutrizionale </a:t>
            </a:r>
            <a:r>
              <a:rPr lang="it-IT" sz="2400" dirty="0">
                <a:solidFill>
                  <a:schemeClr val="tx2"/>
                </a:solidFill>
                <a:latin typeface="Calibri (MS)"/>
                <a:ea typeface="Calibri (MS)"/>
                <a:cs typeface="Calibri (MS)"/>
                <a:sym typeface="Calibri (MS)"/>
              </a:rPr>
              <a:t>entro 24–48 h se </a:t>
            </a:r>
            <a:r>
              <a:rPr lang="it-IT" sz="2400" dirty="0" err="1">
                <a:solidFill>
                  <a:schemeClr val="tx2"/>
                </a:solidFill>
                <a:latin typeface="Calibri (MS)"/>
                <a:ea typeface="Calibri (MS)"/>
                <a:cs typeface="Calibri (MS)"/>
                <a:sym typeface="Calibri (MS)"/>
              </a:rPr>
              <a:t>intake</a:t>
            </a:r>
            <a:r>
              <a:rPr lang="it-IT" sz="2400" dirty="0">
                <a:solidFill>
                  <a:schemeClr val="tx2"/>
                </a:solidFill>
                <a:latin typeface="Calibri (MS)"/>
                <a:ea typeface="Calibri (MS)"/>
                <a:cs typeface="Calibri (MS)"/>
                <a:sym typeface="Calibri (MS)"/>
              </a:rPr>
              <a:t> &lt;60% fabbisogno.</a:t>
            </a:r>
          </a:p>
          <a:p>
            <a:pPr marL="461486" lvl="1" indent="-230743" algn="l">
              <a:lnSpc>
                <a:spcPct val="150000"/>
              </a:lnSpc>
              <a:buFont typeface="Arial"/>
              <a:buChar char="•"/>
            </a:pPr>
            <a:r>
              <a:rPr lang="it-IT" sz="2400" b="1" dirty="0">
                <a:solidFill>
                  <a:schemeClr val="tx2"/>
                </a:solidFill>
                <a:latin typeface="Calibri (MS)"/>
                <a:ea typeface="Calibri (MS)"/>
                <a:cs typeface="Calibri (MS)"/>
                <a:sym typeface="Calibri (MS)"/>
              </a:rPr>
              <a:t>Preferire nutrizione enterale </a:t>
            </a:r>
            <a:r>
              <a:rPr lang="it-IT" sz="2400" dirty="0">
                <a:solidFill>
                  <a:schemeClr val="tx2"/>
                </a:solidFill>
                <a:latin typeface="Calibri (MS)"/>
                <a:ea typeface="Calibri (MS)"/>
                <a:cs typeface="Calibri (MS)"/>
                <a:sym typeface="Calibri (MS)"/>
              </a:rPr>
              <a:t>(EN): mantiene trofia e barriera mucosa.</a:t>
            </a:r>
          </a:p>
          <a:p>
            <a:pPr marL="461486" lvl="1" indent="-230743" algn="l">
              <a:lnSpc>
                <a:spcPct val="150000"/>
              </a:lnSpc>
              <a:buFont typeface="Arial"/>
              <a:buChar char="•"/>
            </a:pPr>
            <a:r>
              <a:rPr lang="it-IT" sz="2400" b="1" dirty="0">
                <a:solidFill>
                  <a:schemeClr val="tx2"/>
                </a:solidFill>
                <a:latin typeface="Calibri (MS)"/>
                <a:ea typeface="Calibri (MS)"/>
                <a:cs typeface="Calibri (MS)"/>
                <a:sym typeface="Calibri (MS)"/>
              </a:rPr>
              <a:t>NPT </a:t>
            </a:r>
            <a:r>
              <a:rPr lang="it-IT" sz="2400" dirty="0">
                <a:solidFill>
                  <a:schemeClr val="tx2"/>
                </a:solidFill>
                <a:latin typeface="Calibri (MS)"/>
                <a:ea typeface="Calibri (MS)"/>
                <a:cs typeface="Calibri (MS)"/>
                <a:sym typeface="Calibri (MS)"/>
              </a:rPr>
              <a:t>solo se occlusione, fistole ad alta portata o peritonite.</a:t>
            </a:r>
          </a:p>
          <a:p>
            <a:pPr marL="461486" lvl="1" indent="-230743" algn="l">
              <a:lnSpc>
                <a:spcPct val="150000"/>
              </a:lnSpc>
              <a:buFont typeface="Arial"/>
              <a:buChar char="•"/>
            </a:pPr>
            <a:r>
              <a:rPr lang="it-IT" sz="2400" dirty="0">
                <a:solidFill>
                  <a:schemeClr val="tx2"/>
                </a:solidFill>
                <a:latin typeface="Calibri (MS)"/>
                <a:ea typeface="Calibri (MS)"/>
                <a:cs typeface="Calibri (MS)"/>
                <a:sym typeface="Calibri (MS)"/>
              </a:rPr>
              <a:t> </a:t>
            </a:r>
            <a:r>
              <a:rPr lang="it-IT" sz="2400" b="1" dirty="0">
                <a:solidFill>
                  <a:schemeClr val="tx2"/>
                </a:solidFill>
                <a:latin typeface="Calibri (MS)"/>
                <a:ea typeface="Calibri (MS)"/>
                <a:cs typeface="Calibri (MS)"/>
                <a:sym typeface="Calibri (MS)"/>
              </a:rPr>
              <a:t>Somministrare</a:t>
            </a:r>
            <a:r>
              <a:rPr lang="it-IT" sz="2400" dirty="0">
                <a:solidFill>
                  <a:schemeClr val="tx2"/>
                </a:solidFill>
                <a:latin typeface="Calibri (MS)"/>
                <a:ea typeface="Calibri (MS)"/>
                <a:cs typeface="Calibri (MS)"/>
                <a:sym typeface="Calibri (MS)"/>
              </a:rPr>
              <a:t> Tiamina prima di destrosio/NPT.</a:t>
            </a:r>
          </a:p>
          <a:p>
            <a:pPr marL="461486" lvl="1" indent="-230743" algn="l">
              <a:lnSpc>
                <a:spcPct val="150000"/>
              </a:lnSpc>
              <a:buFont typeface="Arial"/>
              <a:buChar char="•"/>
            </a:pPr>
            <a:r>
              <a:rPr lang="it-IT" sz="2400" b="1" dirty="0">
                <a:solidFill>
                  <a:schemeClr val="tx2"/>
                </a:solidFill>
                <a:latin typeface="Calibri (MS)"/>
                <a:ea typeface="Calibri (MS)"/>
                <a:cs typeface="Calibri (MS)"/>
                <a:sym typeface="Calibri (MS)"/>
              </a:rPr>
              <a:t>Correggere</a:t>
            </a:r>
            <a:r>
              <a:rPr lang="it-IT" sz="2400" dirty="0">
                <a:solidFill>
                  <a:schemeClr val="tx2"/>
                </a:solidFill>
                <a:latin typeface="Calibri (MS)"/>
                <a:ea typeface="Calibri (MS)"/>
                <a:cs typeface="Calibri (MS)"/>
                <a:sym typeface="Calibri (MS)"/>
              </a:rPr>
              <a:t> deficit </a:t>
            </a:r>
            <a:r>
              <a:rPr lang="it-IT" sz="2400" dirty="0" err="1">
                <a:solidFill>
                  <a:schemeClr val="tx2"/>
                </a:solidFill>
                <a:latin typeface="Calibri (MS)"/>
                <a:ea typeface="Calibri (MS)"/>
                <a:cs typeface="Calibri (MS)"/>
                <a:sym typeface="Calibri (MS)"/>
              </a:rPr>
              <a:t>micronutrizionali</a:t>
            </a:r>
            <a:r>
              <a:rPr lang="it-IT" sz="2400" dirty="0">
                <a:solidFill>
                  <a:schemeClr val="tx2"/>
                </a:solidFill>
                <a:latin typeface="Calibri (MS)"/>
                <a:ea typeface="Calibri (MS)"/>
                <a:cs typeface="Calibri (MS)"/>
                <a:sym typeface="Calibri (MS)"/>
              </a:rPr>
              <a:t> + multivitaminico (Fe, B12, Ca, </a:t>
            </a:r>
            <a:r>
              <a:rPr lang="it-IT" sz="2400" dirty="0" err="1">
                <a:solidFill>
                  <a:schemeClr val="tx2"/>
                </a:solidFill>
                <a:latin typeface="Calibri (MS)"/>
                <a:ea typeface="Calibri (MS)"/>
                <a:cs typeface="Calibri (MS)"/>
                <a:sym typeface="Calibri (MS)"/>
              </a:rPr>
              <a:t>Vit</a:t>
            </a:r>
            <a:r>
              <a:rPr lang="it-IT" sz="2400" dirty="0">
                <a:solidFill>
                  <a:schemeClr val="tx2"/>
                </a:solidFill>
                <a:latin typeface="Calibri (MS)"/>
                <a:ea typeface="Calibri (MS)"/>
                <a:cs typeface="Calibri (MS)"/>
                <a:sym typeface="Calibri (MS)"/>
              </a:rPr>
              <a:t>. D).</a:t>
            </a:r>
          </a:p>
        </p:txBody>
      </p:sp>
      <p:sp>
        <p:nvSpPr>
          <p:cNvPr id="38" name="CasellaDiTesto 37">
            <a:extLst>
              <a:ext uri="{FF2B5EF4-FFF2-40B4-BE49-F238E27FC236}">
                <a16:creationId xmlns:a16="http://schemas.microsoft.com/office/drawing/2014/main" id="{AF7F0CEE-B343-47DF-666F-5BD1CDF4CF24}"/>
              </a:ext>
            </a:extLst>
          </p:cNvPr>
          <p:cNvSpPr txBox="1"/>
          <p:nvPr/>
        </p:nvSpPr>
        <p:spPr>
          <a:xfrm>
            <a:off x="2409215" y="1318204"/>
            <a:ext cx="11964351" cy="508473"/>
          </a:xfrm>
          <a:prstGeom prst="rect">
            <a:avLst/>
          </a:prstGeom>
          <a:noFill/>
        </p:spPr>
        <p:txBody>
          <a:bodyPr wrap="square">
            <a:spAutoFit/>
          </a:bodyPr>
          <a:lstStyle/>
          <a:p>
            <a:pPr algn="ctr">
              <a:lnSpc>
                <a:spcPts val="3240"/>
              </a:lnSpc>
            </a:pPr>
            <a:r>
              <a:rPr lang="en-US" sz="3200" b="1" dirty="0">
                <a:solidFill>
                  <a:schemeClr val="tx2"/>
                </a:solidFill>
                <a:latin typeface="Calibri (MS) Bold"/>
                <a:ea typeface="Calibri (MS) Bold"/>
                <a:cs typeface="Calibri (MS) Bold"/>
                <a:sym typeface="Calibri (MS) Bold"/>
              </a:rPr>
              <a:t>A breve </a:t>
            </a:r>
            <a:r>
              <a:rPr lang="en-US" sz="3200" b="1" dirty="0" err="1">
                <a:solidFill>
                  <a:schemeClr val="tx2"/>
                </a:solidFill>
                <a:latin typeface="Calibri (MS) Bold"/>
                <a:ea typeface="Calibri (MS) Bold"/>
                <a:cs typeface="Calibri (MS) Bold"/>
                <a:sym typeface="Calibri (MS) Bold"/>
              </a:rPr>
              <a:t>termine</a:t>
            </a:r>
            <a:r>
              <a:rPr lang="en-US" sz="3200" b="1" dirty="0">
                <a:solidFill>
                  <a:schemeClr val="tx2"/>
                </a:solidFill>
                <a:latin typeface="Calibri (MS) Bold"/>
                <a:ea typeface="Calibri (MS) Bold"/>
                <a:cs typeface="Calibri (MS) Bold"/>
                <a:sym typeface="Calibri (MS) Bold"/>
              </a:rPr>
              <a:t> (&lt; 28 </a:t>
            </a:r>
            <a:r>
              <a:rPr lang="en-US" sz="3200" b="1" dirty="0" err="1">
                <a:solidFill>
                  <a:schemeClr val="tx2"/>
                </a:solidFill>
                <a:latin typeface="Calibri (MS) Bold"/>
                <a:ea typeface="Calibri (MS) Bold"/>
                <a:cs typeface="Calibri (MS) Bold"/>
                <a:sym typeface="Calibri (MS) Bold"/>
              </a:rPr>
              <a:t>giorni</a:t>
            </a:r>
            <a:r>
              <a:rPr lang="en-US" sz="3200" b="1" dirty="0">
                <a:solidFill>
                  <a:schemeClr val="tx2"/>
                </a:solidFill>
                <a:latin typeface="Calibri (MS) Bold"/>
                <a:ea typeface="Calibri (MS) Bold"/>
                <a:cs typeface="Calibri (MS) Bold"/>
                <a:sym typeface="Calibri (MS) Bold"/>
              </a:rPr>
              <a:t>) →</a:t>
            </a:r>
            <a:r>
              <a:rPr lang="en-US" sz="3200" dirty="0">
                <a:solidFill>
                  <a:schemeClr val="tx2"/>
                </a:solidFill>
                <a:latin typeface="Calibri (MS)"/>
                <a:ea typeface="Calibri (MS)"/>
                <a:cs typeface="Calibri (MS)"/>
                <a:sym typeface="Calibri (MS)"/>
              </a:rPr>
              <a:t> </a:t>
            </a:r>
            <a:r>
              <a:rPr lang="en-US" sz="3200" dirty="0" err="1">
                <a:solidFill>
                  <a:schemeClr val="tx2"/>
                </a:solidFill>
                <a:latin typeface="Calibri (MS)"/>
                <a:ea typeface="Calibri (MS)"/>
                <a:cs typeface="Calibri (MS)"/>
                <a:sym typeface="Calibri (MS)"/>
              </a:rPr>
              <a:t>spesso</a:t>
            </a:r>
            <a:r>
              <a:rPr lang="en-US" sz="3200" dirty="0">
                <a:solidFill>
                  <a:schemeClr val="tx2"/>
                </a:solidFill>
                <a:latin typeface="Calibri (MS)"/>
                <a:ea typeface="Calibri (MS)"/>
                <a:cs typeface="Calibri (MS)"/>
                <a:sym typeface="Calibri (MS)"/>
              </a:rPr>
              <a:t> legate </a:t>
            </a:r>
            <a:r>
              <a:rPr lang="en-US" sz="3200" dirty="0" err="1">
                <a:solidFill>
                  <a:schemeClr val="tx2"/>
                </a:solidFill>
                <a:latin typeface="Calibri (MS)"/>
                <a:ea typeface="Calibri (MS)"/>
                <a:cs typeface="Calibri (MS)"/>
                <a:sym typeface="Calibri (MS)"/>
              </a:rPr>
              <a:t>all’atto</a:t>
            </a:r>
            <a:r>
              <a:rPr lang="en-US" sz="3200" dirty="0">
                <a:solidFill>
                  <a:schemeClr val="tx2"/>
                </a:solidFill>
                <a:latin typeface="Calibri (MS)"/>
                <a:ea typeface="Calibri (MS)"/>
                <a:cs typeface="Calibri (MS)"/>
                <a:sym typeface="Calibri (MS)"/>
              </a:rPr>
              <a:t> </a:t>
            </a:r>
            <a:r>
              <a:rPr lang="en-US" sz="3200" dirty="0" err="1">
                <a:solidFill>
                  <a:schemeClr val="tx2"/>
                </a:solidFill>
                <a:latin typeface="Calibri (MS)"/>
                <a:ea typeface="Calibri (MS)"/>
                <a:cs typeface="Calibri (MS)"/>
                <a:sym typeface="Calibri (MS)"/>
              </a:rPr>
              <a:t>chirurgico</a:t>
            </a:r>
            <a:endParaRPr lang="en-US" sz="3200" dirty="0">
              <a:solidFill>
                <a:schemeClr val="tx2"/>
              </a:solidFill>
              <a:latin typeface="Calibri (MS)"/>
              <a:ea typeface="Calibri (MS)"/>
              <a:cs typeface="Calibri (MS)"/>
              <a:sym typeface="Calibri (MS)"/>
            </a:endParaRPr>
          </a:p>
        </p:txBody>
      </p:sp>
      <p:sp>
        <p:nvSpPr>
          <p:cNvPr id="40" name="CasellaDiTesto 39">
            <a:extLst>
              <a:ext uri="{FF2B5EF4-FFF2-40B4-BE49-F238E27FC236}">
                <a16:creationId xmlns:a16="http://schemas.microsoft.com/office/drawing/2014/main" id="{1BF359C4-CAA4-A353-A906-6E2293C2DCB7}"/>
              </a:ext>
            </a:extLst>
          </p:cNvPr>
          <p:cNvSpPr txBox="1"/>
          <p:nvPr/>
        </p:nvSpPr>
        <p:spPr>
          <a:xfrm>
            <a:off x="9821226" y="4391405"/>
            <a:ext cx="8466773" cy="2866619"/>
          </a:xfrm>
          <a:prstGeom prst="rect">
            <a:avLst/>
          </a:prstGeom>
          <a:noFill/>
        </p:spPr>
        <p:txBody>
          <a:bodyPr wrap="square">
            <a:spAutoFit/>
          </a:bodyPr>
          <a:lstStyle/>
          <a:p>
            <a:pPr marL="228600" algn="l" rtl="0" eaLnBrk="1" latinLnBrk="0" hangingPunct="1">
              <a:lnSpc>
                <a:spcPts val="2448"/>
              </a:lnSpc>
              <a:buFont typeface="Arial" panose="020B0604020202020204" pitchFamily="34" charset="0"/>
              <a:buChar char="•"/>
            </a:pPr>
            <a:r>
              <a:rPr lang="it-IT" sz="2400" b="1" dirty="0">
                <a:solidFill>
                  <a:schemeClr val="tx2"/>
                </a:solidFill>
                <a:effectLst/>
                <a:latin typeface="Calibri (MS)" panose="020B0604020202020204" charset="0"/>
              </a:rPr>
              <a:t>EN</a:t>
            </a:r>
            <a:r>
              <a:rPr lang="it-IT" sz="2400" dirty="0">
                <a:solidFill>
                  <a:schemeClr val="tx2"/>
                </a:solidFill>
                <a:effectLst/>
                <a:latin typeface="Calibri (MS)" panose="020B0604020202020204" charset="0"/>
              </a:rPr>
              <a:t>: 65–70% del metabolismo basale (calorimetria indiretta se possibile).</a:t>
            </a:r>
          </a:p>
          <a:p>
            <a:pPr marL="228600" algn="l" rtl="0" eaLnBrk="1" latinLnBrk="0" hangingPunct="1">
              <a:lnSpc>
                <a:spcPts val="2448"/>
              </a:lnSpc>
              <a:buFont typeface="Arial" panose="020B0604020202020204" pitchFamily="34" charset="0"/>
              <a:buChar char="•"/>
            </a:pPr>
            <a:r>
              <a:rPr lang="it-IT" sz="2400" b="1" dirty="0">
                <a:solidFill>
                  <a:schemeClr val="tx2"/>
                </a:solidFill>
                <a:effectLst/>
                <a:latin typeface="Calibri (MS)" panose="020B0604020202020204" charset="0"/>
              </a:rPr>
              <a:t>In alternativa</a:t>
            </a:r>
            <a:r>
              <a:rPr lang="it-IT" sz="2400" dirty="0">
                <a:solidFill>
                  <a:schemeClr val="tx2"/>
                </a:solidFill>
                <a:effectLst/>
                <a:latin typeface="Calibri (MS)" panose="020B0604020202020204" charset="0"/>
              </a:rPr>
              <a:t>:</a:t>
            </a:r>
            <a:br>
              <a:rPr lang="it-IT" sz="2400" dirty="0">
                <a:solidFill>
                  <a:schemeClr val="tx2"/>
                </a:solidFill>
                <a:effectLst/>
                <a:latin typeface="Calibri (MS)" panose="020B0604020202020204" charset="0"/>
              </a:rPr>
            </a:br>
            <a:r>
              <a:rPr lang="it-IT" sz="2400" dirty="0">
                <a:solidFill>
                  <a:schemeClr val="tx2"/>
                </a:solidFill>
                <a:effectLst/>
                <a:latin typeface="Calibri (MS)" panose="020B0604020202020204" charset="0"/>
              </a:rPr>
              <a:t>  - 11–14 kcal/kg peso reale (BMI 30–50)</a:t>
            </a:r>
            <a:br>
              <a:rPr lang="it-IT" sz="2400" dirty="0">
                <a:solidFill>
                  <a:schemeClr val="tx2"/>
                </a:solidFill>
                <a:effectLst/>
                <a:latin typeface="Calibri (MS)" panose="020B0604020202020204" charset="0"/>
              </a:rPr>
            </a:br>
            <a:r>
              <a:rPr lang="it-IT" sz="2400" dirty="0">
                <a:solidFill>
                  <a:schemeClr val="tx2"/>
                </a:solidFill>
                <a:effectLst/>
                <a:latin typeface="Calibri (MS)" panose="020B0604020202020204" charset="0"/>
              </a:rPr>
              <a:t>  - 22–25 kcal/kg peso ideale (BMI &gt;50)</a:t>
            </a:r>
          </a:p>
          <a:p>
            <a:pPr marL="228600" algn="l" rtl="0" eaLnBrk="1" latinLnBrk="0" hangingPunct="1">
              <a:lnSpc>
                <a:spcPts val="2448"/>
              </a:lnSpc>
              <a:buFont typeface="Arial" panose="020B0604020202020204" pitchFamily="34" charset="0"/>
              <a:buChar char="•"/>
            </a:pPr>
            <a:r>
              <a:rPr lang="it-IT" sz="2400" b="1" dirty="0">
                <a:solidFill>
                  <a:schemeClr val="tx2"/>
                </a:solidFill>
                <a:effectLst/>
                <a:latin typeface="Calibri (MS)" panose="020B0604020202020204" charset="0"/>
              </a:rPr>
              <a:t>Proteine:</a:t>
            </a:r>
            <a:br>
              <a:rPr lang="it-IT" sz="2400" dirty="0">
                <a:solidFill>
                  <a:schemeClr val="tx2"/>
                </a:solidFill>
                <a:effectLst/>
                <a:latin typeface="Calibri (MS)" panose="020B0604020202020204" charset="0"/>
              </a:rPr>
            </a:br>
            <a:r>
              <a:rPr lang="it-IT" sz="2400" dirty="0">
                <a:solidFill>
                  <a:schemeClr val="tx2"/>
                </a:solidFill>
                <a:effectLst/>
                <a:latin typeface="Calibri (MS)" panose="020B0604020202020204" charset="0"/>
              </a:rPr>
              <a:t>  - 2,0 g/kg peso ideale (BMI 30–40)</a:t>
            </a:r>
            <a:br>
              <a:rPr lang="it-IT" sz="2400" dirty="0">
                <a:solidFill>
                  <a:schemeClr val="tx2"/>
                </a:solidFill>
                <a:effectLst/>
                <a:latin typeface="Calibri (MS)" panose="020B0604020202020204" charset="0"/>
              </a:rPr>
            </a:br>
            <a:r>
              <a:rPr lang="it-IT" sz="2400" dirty="0">
                <a:solidFill>
                  <a:schemeClr val="tx2"/>
                </a:solidFill>
                <a:effectLst/>
                <a:latin typeface="Calibri (MS)" panose="020B0604020202020204" charset="0"/>
              </a:rPr>
              <a:t>  - 2,5 g/kg peso ideale (BMI ≥40)</a:t>
            </a:r>
          </a:p>
          <a:p>
            <a:pPr marL="228600" algn="l" rtl="0" eaLnBrk="1" latinLnBrk="0" hangingPunct="1">
              <a:lnSpc>
                <a:spcPts val="2448"/>
              </a:lnSpc>
              <a:buNone/>
            </a:pPr>
            <a:r>
              <a:rPr lang="it-IT" sz="2400" b="1" dirty="0">
                <a:solidFill>
                  <a:schemeClr val="tx2"/>
                </a:solidFill>
                <a:effectLst/>
                <a:latin typeface="Calibri (MS)" panose="020B0604020202020204" charset="0"/>
              </a:rPr>
              <a:t>Obiettivo</a:t>
            </a:r>
            <a:r>
              <a:rPr lang="it-IT" sz="2400" dirty="0">
                <a:solidFill>
                  <a:schemeClr val="tx2"/>
                </a:solidFill>
                <a:effectLst/>
                <a:latin typeface="Calibri (MS)" panose="020B0604020202020204" charset="0"/>
              </a:rPr>
              <a:t>: evitare l'</a:t>
            </a:r>
            <a:r>
              <a:rPr lang="it-IT" sz="2400" dirty="0" err="1">
                <a:solidFill>
                  <a:schemeClr val="tx2"/>
                </a:solidFill>
                <a:effectLst/>
                <a:latin typeface="Calibri (MS)" panose="020B0604020202020204" charset="0"/>
              </a:rPr>
              <a:t>overfeeding</a:t>
            </a:r>
            <a:r>
              <a:rPr lang="it-IT" sz="2400" dirty="0">
                <a:solidFill>
                  <a:schemeClr val="tx2"/>
                </a:solidFill>
                <a:effectLst/>
                <a:latin typeface="Calibri (MS)" panose="020B0604020202020204" charset="0"/>
              </a:rPr>
              <a:t> e mantenere la massa magra.</a:t>
            </a:r>
            <a:endParaRPr lang="it-IT" sz="2400" dirty="0">
              <a:solidFill>
                <a:schemeClr val="tx2"/>
              </a:solidFill>
            </a:endParaRPr>
          </a:p>
        </p:txBody>
      </p:sp>
      <p:sp>
        <p:nvSpPr>
          <p:cNvPr id="41" name="Rettangolo 40">
            <a:extLst>
              <a:ext uri="{FF2B5EF4-FFF2-40B4-BE49-F238E27FC236}">
                <a16:creationId xmlns:a16="http://schemas.microsoft.com/office/drawing/2014/main" id="{E90B1938-E343-0F02-5332-3C61C23478E6}"/>
              </a:ext>
            </a:extLst>
          </p:cNvPr>
          <p:cNvSpPr/>
          <p:nvPr/>
        </p:nvSpPr>
        <p:spPr>
          <a:xfrm>
            <a:off x="2505377" y="7607882"/>
            <a:ext cx="12603515" cy="923330"/>
          </a:xfrm>
          <a:prstGeom prst="rect">
            <a:avLst/>
          </a:prstGeom>
          <a:noFill/>
        </p:spPr>
        <p:txBody>
          <a:bodyPr wrap="none" lIns="91440" tIns="45720" rIns="91440" bIns="45720">
            <a:spAutoFit/>
          </a:bodyPr>
          <a:lstStyle/>
          <a:p>
            <a:pPr algn="ctr"/>
            <a:r>
              <a:rPr lang="it-IT" sz="5400" dirty="0">
                <a:ln w="0"/>
                <a:solidFill>
                  <a:schemeClr val="accent1"/>
                </a:solidFill>
                <a:effectLst>
                  <a:outerShdw blurRad="38100" dist="25400" dir="5400000" algn="ctr" rotWithShape="0">
                    <a:srgbClr val="6E747A">
                      <a:alpha val="43000"/>
                    </a:srgbClr>
                  </a:outerShdw>
                </a:effectLst>
              </a:rPr>
              <a:t>R</a:t>
            </a:r>
            <a:r>
              <a:rPr lang="it-IT" sz="5400" b="0" cap="none" spc="0" dirty="0">
                <a:ln w="0"/>
                <a:solidFill>
                  <a:schemeClr val="accent1"/>
                </a:solidFill>
                <a:effectLst>
                  <a:outerShdw blurRad="38100" dist="25400" dir="5400000" algn="ctr" rotWithShape="0">
                    <a:srgbClr val="6E747A">
                      <a:alpha val="43000"/>
                    </a:srgbClr>
                  </a:outerShdw>
                </a:effectLst>
              </a:rPr>
              <a:t>ialimentazione naturale dopo </a:t>
            </a:r>
            <a:r>
              <a:rPr lang="it-IT" sz="5400" dirty="0">
                <a:ln w="0"/>
                <a:solidFill>
                  <a:schemeClr val="accent1"/>
                </a:solidFill>
                <a:effectLst>
                  <a:outerShdw blurRad="38100" dist="25400" dir="5400000" algn="ctr" rotWithShape="0">
                    <a:srgbClr val="6E747A">
                      <a:alpha val="43000"/>
                    </a:srgbClr>
                  </a:outerShdw>
                </a:effectLst>
              </a:rPr>
              <a:t>progressione</a:t>
            </a:r>
            <a:endParaRPr lang="it-IT" sz="5400" b="0" cap="none" spc="0"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303350" y="400620"/>
            <a:ext cx="4286250" cy="10271066"/>
            <a:chOff x="0" y="0"/>
            <a:chExt cx="5715000" cy="13694754"/>
          </a:xfrm>
        </p:grpSpPr>
        <p:sp>
          <p:nvSpPr>
            <p:cNvPr id="5" name="Freeform 5"/>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8" name="Group 8"/>
          <p:cNvGrpSpPr/>
          <p:nvPr/>
        </p:nvGrpSpPr>
        <p:grpSpPr>
          <a:xfrm rot="-5400000">
            <a:off x="9109710" y="90156"/>
            <a:ext cx="68578" cy="18288000"/>
            <a:chOff x="0" y="0"/>
            <a:chExt cx="91438" cy="24384000"/>
          </a:xfrm>
        </p:grpSpPr>
        <p:sp>
          <p:nvSpPr>
            <p:cNvPr id="9" name="Freeform 9"/>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10" name="Group 10"/>
          <p:cNvGrpSpPr/>
          <p:nvPr/>
        </p:nvGrpSpPr>
        <p:grpSpPr>
          <a:xfrm rot="-5400000">
            <a:off x="9066069" y="196143"/>
            <a:ext cx="155865" cy="18287998"/>
            <a:chOff x="0" y="0"/>
            <a:chExt cx="207820" cy="24383998"/>
          </a:xfrm>
        </p:grpSpPr>
        <p:sp>
          <p:nvSpPr>
            <p:cNvPr id="11" name="Freeform 11"/>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2" name="Group 12"/>
          <p:cNvGrpSpPr>
            <a:grpSpLocks noChangeAspect="1"/>
          </p:cNvGrpSpPr>
          <p:nvPr/>
        </p:nvGrpSpPr>
        <p:grpSpPr>
          <a:xfrm>
            <a:off x="0" y="9417626"/>
            <a:ext cx="18288000" cy="853440"/>
            <a:chOff x="0" y="0"/>
            <a:chExt cx="24384000" cy="1137920"/>
          </a:xfrm>
        </p:grpSpPr>
        <p:sp>
          <p:nvSpPr>
            <p:cNvPr id="13" name="Freeform 13"/>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2"/>
              <a:stretch>
                <a:fillRect/>
              </a:stretch>
            </a:blipFill>
          </p:spPr>
          <p:txBody>
            <a:bodyPr/>
            <a:lstStyle/>
            <a:p>
              <a:endParaRPr lang="it-IT"/>
            </a:p>
          </p:txBody>
        </p:sp>
      </p:grpSp>
      <p:sp>
        <p:nvSpPr>
          <p:cNvPr id="19" name="Freeform 19"/>
          <p:cNvSpPr/>
          <p:nvPr/>
        </p:nvSpPr>
        <p:spPr>
          <a:xfrm>
            <a:off x="719316" y="164163"/>
            <a:ext cx="12344400" cy="1714500"/>
          </a:xfrm>
          <a:custGeom>
            <a:avLst/>
            <a:gdLst/>
            <a:ahLst/>
            <a:cxnLst/>
            <a:rect l="l" t="t" r="r" b="b"/>
            <a:pathLst>
              <a:path w="16459200" h="2286000">
                <a:moveTo>
                  <a:pt x="0" y="0"/>
                </a:moveTo>
                <a:lnTo>
                  <a:pt x="16459200" y="0"/>
                </a:lnTo>
                <a:lnTo>
                  <a:pt x="16459200" y="2286000"/>
                </a:lnTo>
                <a:lnTo>
                  <a:pt x="0" y="2286000"/>
                </a:lnTo>
                <a:close/>
              </a:path>
            </a:pathLst>
          </a:custGeom>
          <a:solidFill>
            <a:srgbClr val="000000">
              <a:alpha val="0"/>
            </a:srgbClr>
          </a:solidFill>
        </p:spPr>
        <p:txBody>
          <a:bodyPr/>
          <a:lstStyle/>
          <a:p>
            <a:endParaRPr lang="it-IT"/>
          </a:p>
        </p:txBody>
      </p:sp>
      <p:sp>
        <p:nvSpPr>
          <p:cNvPr id="23" name="TextBox 2">
            <a:extLst>
              <a:ext uri="{FF2B5EF4-FFF2-40B4-BE49-F238E27FC236}">
                <a16:creationId xmlns:a16="http://schemas.microsoft.com/office/drawing/2014/main" id="{E89CE82D-161F-C297-11D8-FC8258EFA89A}"/>
              </a:ext>
            </a:extLst>
          </p:cNvPr>
          <p:cNvSpPr txBox="1"/>
          <p:nvPr/>
        </p:nvSpPr>
        <p:spPr>
          <a:xfrm>
            <a:off x="243919" y="1576789"/>
            <a:ext cx="5471081" cy="144655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sz="2000" b="1">
                <a:solidFill>
                  <a:srgbClr val="1E5A96"/>
                </a:solidFill>
              </a:defRPr>
            </a:pPr>
            <a:r>
              <a:rPr kumimoji="0" lang="it-IT" sz="2800" b="1" i="0" u="none" strike="noStrike" kern="1200" cap="none" spc="0" normalizeH="0" baseline="0" noProof="0" dirty="0">
                <a:ln>
                  <a:noFill/>
                </a:ln>
                <a:solidFill>
                  <a:srgbClr val="1E5A96"/>
                </a:solidFill>
                <a:effectLst/>
                <a:uLnTx/>
                <a:uFillTx/>
                <a:latin typeface="Calibri"/>
                <a:ea typeface="+mn-ea"/>
                <a:cs typeface="+mn-cs"/>
              </a:rPr>
              <a:t>Intolleranze e malnutrizione</a:t>
            </a:r>
          </a:p>
          <a:p>
            <a:pPr marL="0" marR="0" lvl="0" indent="0" algn="ctr" defTabSz="457200" rtl="0" eaLnBrk="1" fontAlgn="auto" latinLnBrk="0" hangingPunct="1">
              <a:lnSpc>
                <a:spcPct val="100000"/>
              </a:lnSpc>
              <a:spcBef>
                <a:spcPts val="0"/>
              </a:spcBef>
              <a:spcAft>
                <a:spcPts val="0"/>
              </a:spcAft>
              <a:buClrTx/>
              <a:buSzTx/>
              <a:buFontTx/>
              <a:buNone/>
              <a:tabLst/>
              <a:defRPr sz="1600">
                <a:solidFill>
                  <a:srgbClr val="282828"/>
                </a:solidFill>
              </a:defRPr>
            </a:pPr>
            <a:r>
              <a:rPr kumimoji="0" lang="it-IT" sz="2000" b="0" i="0" u="none" strike="noStrike" kern="1200" cap="none" spc="0" normalizeH="0" baseline="0" noProof="0" dirty="0">
                <a:ln>
                  <a:noFill/>
                </a:ln>
                <a:solidFill>
                  <a:srgbClr val="282828"/>
                </a:solidFill>
                <a:effectLst/>
                <a:uLnTx/>
                <a:uFillTx/>
                <a:latin typeface="Calibri"/>
                <a:ea typeface="+mn-ea"/>
                <a:cs typeface="+mn-cs"/>
              </a:rPr>
              <a:t>↓ alimentazione orale, perdita di peso incontrollata, ipoalbuminemia, carenze vitaminico-minerali, squilibri idro-elettrolitici </a:t>
            </a:r>
          </a:p>
        </p:txBody>
      </p:sp>
      <p:sp>
        <p:nvSpPr>
          <p:cNvPr id="24" name="TextBox 3">
            <a:extLst>
              <a:ext uri="{FF2B5EF4-FFF2-40B4-BE49-F238E27FC236}">
                <a16:creationId xmlns:a16="http://schemas.microsoft.com/office/drawing/2014/main" id="{41E3FCA0-2075-D3E9-2A51-7A2CB6914866}"/>
              </a:ext>
            </a:extLst>
          </p:cNvPr>
          <p:cNvSpPr txBox="1"/>
          <p:nvPr/>
        </p:nvSpPr>
        <p:spPr>
          <a:xfrm>
            <a:off x="13182600" y="1570432"/>
            <a:ext cx="4945204" cy="187743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sz="2000" b="1">
                <a:solidFill>
                  <a:srgbClr val="1E5A96"/>
                </a:solidFill>
              </a:defRPr>
            </a:pPr>
            <a:r>
              <a:rPr kumimoji="0" sz="2800" b="1" i="0" u="none" strike="noStrike" kern="1200" cap="none" spc="0" normalizeH="0" baseline="0" noProof="0" dirty="0" err="1">
                <a:ln>
                  <a:noFill/>
                </a:ln>
                <a:solidFill>
                  <a:srgbClr val="1E5A96"/>
                </a:solidFill>
                <a:effectLst/>
                <a:uLnTx/>
                <a:uFillTx/>
                <a:latin typeface="Calibri"/>
                <a:ea typeface="+mn-ea"/>
                <a:cs typeface="+mn-cs"/>
              </a:rPr>
              <a:t>Complicanze</a:t>
            </a:r>
            <a:r>
              <a:rPr kumimoji="0" sz="2800" b="1" i="0" u="none" strike="noStrike" kern="1200" cap="none" spc="0" normalizeH="0" baseline="0" noProof="0" dirty="0">
                <a:ln>
                  <a:noFill/>
                </a:ln>
                <a:solidFill>
                  <a:srgbClr val="1E5A96"/>
                </a:solidFill>
                <a:effectLst/>
                <a:uLnTx/>
                <a:uFillTx/>
                <a:latin typeface="Calibri"/>
                <a:ea typeface="+mn-ea"/>
                <a:cs typeface="+mn-cs"/>
              </a:rPr>
              <a:t> </a:t>
            </a:r>
            <a:r>
              <a:rPr kumimoji="0" sz="2800" b="1" i="0" u="none" strike="noStrike" kern="1200" cap="none" spc="0" normalizeH="0" baseline="0" noProof="0" dirty="0" err="1">
                <a:ln>
                  <a:noFill/>
                </a:ln>
                <a:solidFill>
                  <a:srgbClr val="1E5A96"/>
                </a:solidFill>
                <a:effectLst/>
                <a:uLnTx/>
                <a:uFillTx/>
                <a:latin typeface="Calibri"/>
                <a:ea typeface="+mn-ea"/>
                <a:cs typeface="+mn-cs"/>
              </a:rPr>
              <a:t>anatomiche</a:t>
            </a:r>
            <a:r>
              <a:rPr kumimoji="0" sz="2800" b="1" i="0" u="none" strike="noStrike" kern="1200" cap="none" spc="0" normalizeH="0" baseline="0" noProof="0" dirty="0">
                <a:ln>
                  <a:noFill/>
                </a:ln>
                <a:solidFill>
                  <a:srgbClr val="1E5A96"/>
                </a:solidFill>
                <a:effectLst/>
                <a:uLnTx/>
                <a:uFillTx/>
                <a:latin typeface="Calibri"/>
                <a:ea typeface="+mn-ea"/>
                <a:cs typeface="+mn-cs"/>
              </a:rPr>
              <a:t> e </a:t>
            </a:r>
            <a:r>
              <a:rPr kumimoji="0" sz="2800" b="1" i="0" u="none" strike="noStrike" kern="1200" cap="none" spc="0" normalizeH="0" baseline="0" noProof="0" dirty="0" err="1">
                <a:ln>
                  <a:noFill/>
                </a:ln>
                <a:solidFill>
                  <a:srgbClr val="1E5A96"/>
                </a:solidFill>
                <a:effectLst/>
                <a:uLnTx/>
                <a:uFillTx/>
                <a:latin typeface="Calibri"/>
                <a:ea typeface="+mn-ea"/>
                <a:cs typeface="+mn-cs"/>
              </a:rPr>
              <a:t>funzionali</a:t>
            </a:r>
            <a:endParaRPr kumimoji="0" sz="2800" b="1" i="0" u="none" strike="noStrike" kern="1200" cap="none" spc="0" normalizeH="0" baseline="0" noProof="0" dirty="0">
              <a:ln>
                <a:noFill/>
              </a:ln>
              <a:solidFill>
                <a:srgbClr val="1E5A96"/>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sz="1600">
                <a:solidFill>
                  <a:srgbClr val="282828"/>
                </a:solidFill>
              </a:defRPr>
            </a:pPr>
            <a:r>
              <a:rPr kumimoji="0" sz="2000" b="0" i="0" u="none" strike="noStrike" kern="1200" cap="none" spc="0" normalizeH="0" baseline="0" noProof="0" dirty="0" err="1">
                <a:ln>
                  <a:noFill/>
                </a:ln>
                <a:solidFill>
                  <a:srgbClr val="282828"/>
                </a:solidFill>
                <a:effectLst/>
                <a:uLnTx/>
                <a:uFillTx/>
                <a:latin typeface="Calibri"/>
                <a:ea typeface="+mn-ea"/>
                <a:cs typeface="+mn-cs"/>
              </a:rPr>
              <a:t>Ernia</a:t>
            </a:r>
            <a:r>
              <a:rPr kumimoji="0" sz="2000" b="0" i="0" u="none" strike="noStrike" kern="1200" cap="none" spc="0" normalizeH="0" baseline="0" noProof="0" dirty="0">
                <a:ln>
                  <a:noFill/>
                </a:ln>
                <a:solidFill>
                  <a:srgbClr val="282828"/>
                </a:solidFill>
                <a:effectLst/>
                <a:uLnTx/>
                <a:uFillTx/>
                <a:latin typeface="Calibri"/>
                <a:ea typeface="+mn-ea"/>
                <a:cs typeface="+mn-cs"/>
              </a:rPr>
              <a:t> interna, </a:t>
            </a:r>
            <a:r>
              <a:rPr kumimoji="0" sz="2000" b="0" i="0" u="none" strike="noStrike" kern="1200" cap="none" spc="0" normalizeH="0" baseline="0" noProof="0" dirty="0" err="1">
                <a:ln>
                  <a:noFill/>
                </a:ln>
                <a:solidFill>
                  <a:srgbClr val="282828"/>
                </a:solidFill>
                <a:effectLst/>
                <a:uLnTx/>
                <a:uFillTx/>
                <a:latin typeface="Calibri"/>
                <a:ea typeface="+mn-ea"/>
                <a:cs typeface="+mn-cs"/>
              </a:rPr>
              <a:t>occlusioni</a:t>
            </a:r>
            <a:r>
              <a:rPr kumimoji="0" sz="2000" b="0" i="0" u="none" strike="noStrike" kern="1200" cap="none" spc="0" normalizeH="0" baseline="0" noProof="0" dirty="0">
                <a:ln>
                  <a:noFill/>
                </a:ln>
                <a:solidFill>
                  <a:srgbClr val="282828"/>
                </a:solidFill>
                <a:effectLst/>
                <a:uLnTx/>
                <a:uFillTx/>
                <a:latin typeface="Calibri"/>
                <a:ea typeface="+mn-ea"/>
                <a:cs typeface="+mn-cs"/>
              </a:rPr>
              <a:t>, </a:t>
            </a:r>
            <a:r>
              <a:rPr kumimoji="0" sz="2000" b="0" i="0" u="none" strike="noStrike" kern="1200" cap="none" spc="0" normalizeH="0" baseline="0" noProof="0" dirty="0" err="1">
                <a:ln>
                  <a:noFill/>
                </a:ln>
                <a:solidFill>
                  <a:srgbClr val="282828"/>
                </a:solidFill>
                <a:effectLst/>
                <a:uLnTx/>
                <a:uFillTx/>
                <a:latin typeface="Calibri"/>
                <a:ea typeface="+mn-ea"/>
                <a:cs typeface="+mn-cs"/>
              </a:rPr>
              <a:t>disordini</a:t>
            </a:r>
            <a:r>
              <a:rPr kumimoji="0" sz="2000" b="0" i="0" u="none" strike="noStrike" kern="1200" cap="none" spc="0" normalizeH="0" baseline="0" noProof="0" dirty="0">
                <a:ln>
                  <a:noFill/>
                </a:ln>
                <a:solidFill>
                  <a:srgbClr val="282828"/>
                </a:solidFill>
                <a:effectLst/>
                <a:uLnTx/>
                <a:uFillTx/>
                <a:latin typeface="Calibri"/>
                <a:ea typeface="+mn-ea"/>
                <a:cs typeface="+mn-cs"/>
              </a:rPr>
              <a:t> </a:t>
            </a:r>
            <a:r>
              <a:rPr kumimoji="0" sz="2000" b="0" i="0" u="none" strike="noStrike" kern="1200" cap="none" spc="0" normalizeH="0" baseline="0" noProof="0" dirty="0" err="1">
                <a:ln>
                  <a:noFill/>
                </a:ln>
                <a:solidFill>
                  <a:srgbClr val="282828"/>
                </a:solidFill>
                <a:effectLst/>
                <a:uLnTx/>
                <a:uFillTx/>
                <a:latin typeface="Calibri"/>
                <a:ea typeface="+mn-ea"/>
                <a:cs typeface="+mn-cs"/>
              </a:rPr>
              <a:t>motori</a:t>
            </a:r>
            <a:r>
              <a:rPr kumimoji="0" sz="2000" b="0" i="0" u="none" strike="noStrike" kern="1200" cap="none" spc="0" normalizeH="0" baseline="0" noProof="0" dirty="0">
                <a:ln>
                  <a:noFill/>
                </a:ln>
                <a:solidFill>
                  <a:srgbClr val="282828"/>
                </a:solidFill>
                <a:effectLst/>
                <a:uLnTx/>
                <a:uFillTx/>
                <a:latin typeface="Calibri"/>
                <a:ea typeface="+mn-ea"/>
                <a:cs typeface="+mn-cs"/>
              </a:rPr>
              <a:t>, </a:t>
            </a:r>
            <a:r>
              <a:rPr kumimoji="0" sz="2000" b="0" i="0" u="none" strike="noStrike" kern="1200" cap="none" spc="0" normalizeH="0" baseline="0" noProof="0" dirty="0" err="1">
                <a:ln>
                  <a:noFill/>
                </a:ln>
                <a:solidFill>
                  <a:srgbClr val="282828"/>
                </a:solidFill>
                <a:effectLst/>
                <a:uLnTx/>
                <a:uFillTx/>
                <a:latin typeface="Calibri"/>
                <a:ea typeface="+mn-ea"/>
                <a:cs typeface="+mn-cs"/>
              </a:rPr>
              <a:t>ischemie</a:t>
            </a:r>
            <a:r>
              <a:rPr kumimoji="0" sz="2000" b="0" i="0" u="none" strike="noStrike" kern="1200" cap="none" spc="0" normalizeH="0" baseline="0" noProof="0" dirty="0">
                <a:ln>
                  <a:noFill/>
                </a:ln>
                <a:solidFill>
                  <a:srgbClr val="282828"/>
                </a:solidFill>
                <a:effectLst/>
                <a:uLnTx/>
                <a:uFillTx/>
                <a:latin typeface="Calibri"/>
                <a:ea typeface="+mn-ea"/>
                <a:cs typeface="+mn-cs"/>
              </a:rPr>
              <a:t> </a:t>
            </a:r>
            <a:r>
              <a:rPr kumimoji="0" sz="2000" b="0" i="0" u="none" strike="noStrike" kern="1200" cap="none" spc="0" normalizeH="0" baseline="0" noProof="0" dirty="0" err="1">
                <a:ln>
                  <a:noFill/>
                </a:ln>
                <a:solidFill>
                  <a:srgbClr val="282828"/>
                </a:solidFill>
                <a:effectLst/>
                <a:uLnTx/>
                <a:uFillTx/>
                <a:latin typeface="Calibri"/>
                <a:ea typeface="+mn-ea"/>
                <a:cs typeface="+mn-cs"/>
              </a:rPr>
              <a:t>intestinali</a:t>
            </a:r>
            <a:r>
              <a:rPr kumimoji="0" sz="2000" b="0" i="0" u="none" strike="noStrike" kern="1200" cap="none" spc="0" normalizeH="0" baseline="0" noProof="0" dirty="0">
                <a:ln>
                  <a:noFill/>
                </a:ln>
                <a:solidFill>
                  <a:srgbClr val="282828"/>
                </a:solidFill>
                <a:effectLst/>
                <a:uLnTx/>
                <a:uFillTx/>
                <a:latin typeface="Calibri"/>
                <a:ea typeface="+mn-ea"/>
                <a:cs typeface="+mn-cs"/>
              </a:rPr>
              <a:t> (</a:t>
            </a:r>
            <a:r>
              <a:rPr kumimoji="0" sz="2000" b="0" i="0" u="none" strike="noStrike" kern="1200" cap="none" spc="0" normalizeH="0" baseline="0" noProof="0" dirty="0" err="1">
                <a:ln>
                  <a:noFill/>
                </a:ln>
                <a:solidFill>
                  <a:srgbClr val="282828"/>
                </a:solidFill>
                <a:effectLst/>
                <a:uLnTx/>
                <a:uFillTx/>
                <a:latin typeface="Calibri"/>
                <a:ea typeface="+mn-ea"/>
                <a:cs typeface="+mn-cs"/>
              </a:rPr>
              <a:t>più</a:t>
            </a:r>
            <a:r>
              <a:rPr kumimoji="0" sz="2000" b="0" i="0" u="none" strike="noStrike" kern="1200" cap="none" spc="0" normalizeH="0" baseline="0" noProof="0" dirty="0">
                <a:ln>
                  <a:noFill/>
                </a:ln>
                <a:solidFill>
                  <a:srgbClr val="282828"/>
                </a:solidFill>
                <a:effectLst/>
                <a:uLnTx/>
                <a:uFillTx/>
                <a:latin typeface="Calibri"/>
                <a:ea typeface="+mn-ea"/>
                <a:cs typeface="+mn-cs"/>
              </a:rPr>
              <a:t> </a:t>
            </a:r>
            <a:r>
              <a:rPr kumimoji="0" sz="2000" b="0" i="0" u="none" strike="noStrike" kern="1200" cap="none" spc="0" normalizeH="0" baseline="0" noProof="0" dirty="0" err="1">
                <a:ln>
                  <a:noFill/>
                </a:ln>
                <a:solidFill>
                  <a:srgbClr val="282828"/>
                </a:solidFill>
                <a:effectLst/>
                <a:uLnTx/>
                <a:uFillTx/>
                <a:latin typeface="Calibri"/>
                <a:ea typeface="+mn-ea"/>
                <a:cs typeface="+mn-cs"/>
              </a:rPr>
              <a:t>frequenti</a:t>
            </a:r>
            <a:r>
              <a:rPr kumimoji="0" sz="2000" b="0" i="0" u="none" strike="noStrike" kern="1200" cap="none" spc="0" normalizeH="0" baseline="0" noProof="0" dirty="0">
                <a:ln>
                  <a:noFill/>
                </a:ln>
                <a:solidFill>
                  <a:srgbClr val="282828"/>
                </a:solidFill>
                <a:effectLst/>
                <a:uLnTx/>
                <a:uFillTx/>
                <a:latin typeface="Calibri"/>
                <a:ea typeface="+mn-ea"/>
                <a:cs typeface="+mn-cs"/>
              </a:rPr>
              <a:t> dopo </a:t>
            </a:r>
            <a:r>
              <a:rPr kumimoji="0" sz="2000" b="0" i="0" u="none" strike="noStrike" kern="1200" cap="none" spc="0" normalizeH="0" baseline="0" noProof="0" dirty="0" err="1">
                <a:ln>
                  <a:noFill/>
                </a:ln>
                <a:solidFill>
                  <a:srgbClr val="282828"/>
                </a:solidFill>
                <a:effectLst/>
                <a:uLnTx/>
                <a:uFillTx/>
                <a:latin typeface="Calibri"/>
                <a:ea typeface="+mn-ea"/>
                <a:cs typeface="+mn-cs"/>
              </a:rPr>
              <a:t>interventi</a:t>
            </a:r>
            <a:r>
              <a:rPr kumimoji="0" sz="2000" b="0" i="0" u="none" strike="noStrike" kern="1200" cap="none" spc="0" normalizeH="0" baseline="0" noProof="0" dirty="0">
                <a:ln>
                  <a:noFill/>
                </a:ln>
                <a:solidFill>
                  <a:srgbClr val="282828"/>
                </a:solidFill>
                <a:effectLst/>
                <a:uLnTx/>
                <a:uFillTx/>
                <a:latin typeface="Calibri"/>
                <a:ea typeface="+mn-ea"/>
                <a:cs typeface="+mn-cs"/>
              </a:rPr>
              <a:t> </a:t>
            </a:r>
            <a:r>
              <a:rPr kumimoji="0" sz="2000" b="0" i="0" u="none" strike="noStrike" kern="1200" cap="none" spc="0" normalizeH="0" baseline="0" noProof="0" dirty="0" err="1">
                <a:ln>
                  <a:noFill/>
                </a:ln>
                <a:solidFill>
                  <a:srgbClr val="282828"/>
                </a:solidFill>
                <a:effectLst/>
                <a:uLnTx/>
                <a:uFillTx/>
                <a:latin typeface="Calibri"/>
                <a:ea typeface="+mn-ea"/>
                <a:cs typeface="+mn-cs"/>
              </a:rPr>
              <a:t>malassorbitivi</a:t>
            </a:r>
            <a:r>
              <a:rPr kumimoji="0" sz="2000" b="0" i="0" u="none" strike="noStrike" kern="1200" cap="none" spc="0" normalizeH="0" baseline="0" noProof="0" dirty="0">
                <a:ln>
                  <a:noFill/>
                </a:ln>
                <a:solidFill>
                  <a:srgbClr val="282828"/>
                </a:solidFill>
                <a:effectLst/>
                <a:uLnTx/>
                <a:uFillTx/>
                <a:latin typeface="Calibri"/>
                <a:ea typeface="+mn-ea"/>
                <a:cs typeface="+mn-cs"/>
              </a:rPr>
              <a:t>).</a:t>
            </a:r>
          </a:p>
        </p:txBody>
      </p:sp>
      <p:sp>
        <p:nvSpPr>
          <p:cNvPr id="25" name="TextBox 4">
            <a:extLst>
              <a:ext uri="{FF2B5EF4-FFF2-40B4-BE49-F238E27FC236}">
                <a16:creationId xmlns:a16="http://schemas.microsoft.com/office/drawing/2014/main" id="{C6C1EC2A-DC7E-226E-EC55-0E6F5C7DD593}"/>
              </a:ext>
            </a:extLst>
          </p:cNvPr>
          <p:cNvSpPr txBox="1"/>
          <p:nvPr/>
        </p:nvSpPr>
        <p:spPr>
          <a:xfrm>
            <a:off x="11880713" y="5236792"/>
            <a:ext cx="5867400" cy="113877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sz="2000" b="1">
                <a:solidFill>
                  <a:srgbClr val="1E5A96"/>
                </a:solidFill>
              </a:defRPr>
            </a:pPr>
            <a:r>
              <a:rPr kumimoji="0" sz="2400" b="1" i="0" u="none" strike="noStrike" kern="1200" cap="none" spc="0" normalizeH="0" baseline="0" noProof="0" dirty="0">
                <a:ln>
                  <a:noFill/>
                </a:ln>
                <a:solidFill>
                  <a:srgbClr val="1E5A96"/>
                </a:solidFill>
                <a:effectLst/>
                <a:uLnTx/>
                <a:uFillTx/>
                <a:latin typeface="Calibri"/>
                <a:ea typeface="+mn-ea"/>
                <a:cs typeface="+mn-cs"/>
              </a:rPr>
              <a:t> </a:t>
            </a:r>
            <a:r>
              <a:rPr kumimoji="0" sz="2800" b="1" i="0" u="none" strike="noStrike" kern="1200" cap="none" spc="0" normalizeH="0" baseline="0" noProof="0" dirty="0" err="1">
                <a:ln>
                  <a:noFill/>
                </a:ln>
                <a:solidFill>
                  <a:srgbClr val="1E5A96"/>
                </a:solidFill>
                <a:effectLst/>
                <a:uLnTx/>
                <a:uFillTx/>
                <a:latin typeface="Calibri"/>
                <a:ea typeface="+mn-ea"/>
                <a:cs typeface="+mn-cs"/>
              </a:rPr>
              <a:t>Insufficienza</a:t>
            </a:r>
            <a:r>
              <a:rPr kumimoji="0" sz="2800" b="1" i="0" u="none" strike="noStrike" kern="1200" cap="none" spc="0" normalizeH="0" baseline="0" noProof="0" dirty="0">
                <a:ln>
                  <a:noFill/>
                </a:ln>
                <a:solidFill>
                  <a:srgbClr val="1E5A96"/>
                </a:solidFill>
                <a:effectLst/>
                <a:uLnTx/>
                <a:uFillTx/>
                <a:latin typeface="Calibri"/>
                <a:ea typeface="+mn-ea"/>
                <a:cs typeface="+mn-cs"/>
              </a:rPr>
              <a:t> </a:t>
            </a:r>
            <a:r>
              <a:rPr kumimoji="0" sz="2800" b="1" i="0" u="none" strike="noStrike" kern="1200" cap="none" spc="0" normalizeH="0" baseline="0" noProof="0" dirty="0" err="1">
                <a:ln>
                  <a:noFill/>
                </a:ln>
                <a:solidFill>
                  <a:srgbClr val="1E5A96"/>
                </a:solidFill>
                <a:effectLst/>
                <a:uLnTx/>
                <a:uFillTx/>
                <a:latin typeface="Calibri"/>
                <a:ea typeface="+mn-ea"/>
                <a:cs typeface="+mn-cs"/>
              </a:rPr>
              <a:t>intestinale</a:t>
            </a:r>
            <a:r>
              <a:rPr kumimoji="0" sz="2800" b="1" i="0" u="none" strike="noStrike" kern="1200" cap="none" spc="0" normalizeH="0" baseline="0" noProof="0" dirty="0">
                <a:ln>
                  <a:noFill/>
                </a:ln>
                <a:solidFill>
                  <a:srgbClr val="1E5A96"/>
                </a:solidFill>
                <a:effectLst/>
                <a:uLnTx/>
                <a:uFillTx/>
                <a:latin typeface="Calibri"/>
                <a:ea typeface="+mn-ea"/>
                <a:cs typeface="+mn-cs"/>
              </a:rPr>
              <a:t> </a:t>
            </a:r>
            <a:r>
              <a:rPr kumimoji="0" sz="2800" b="1" i="0" u="none" strike="noStrike" kern="1200" cap="none" spc="0" normalizeH="0" baseline="0" noProof="0" dirty="0" err="1">
                <a:ln>
                  <a:noFill/>
                </a:ln>
                <a:solidFill>
                  <a:srgbClr val="1E5A96"/>
                </a:solidFill>
                <a:effectLst/>
                <a:uLnTx/>
                <a:uFillTx/>
                <a:latin typeface="Calibri"/>
                <a:ea typeface="+mn-ea"/>
                <a:cs typeface="+mn-cs"/>
              </a:rPr>
              <a:t>cronica</a:t>
            </a:r>
            <a:endParaRPr kumimoji="0" sz="2800" b="1" i="0" u="none" strike="noStrike" kern="1200" cap="none" spc="0" normalizeH="0" baseline="0" noProof="0" dirty="0">
              <a:ln>
                <a:noFill/>
              </a:ln>
              <a:solidFill>
                <a:srgbClr val="1E5A96"/>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sz="1600">
                <a:solidFill>
                  <a:srgbClr val="282828"/>
                </a:solidFill>
              </a:defRPr>
            </a:pPr>
            <a:r>
              <a:rPr kumimoji="0" lang="it-IT" sz="2000" b="0" i="0" u="none" strike="noStrike" kern="1200" cap="none" spc="0" normalizeH="0" baseline="0" noProof="0" dirty="0" err="1">
                <a:ln>
                  <a:noFill/>
                </a:ln>
                <a:solidFill>
                  <a:schemeClr val="tx2"/>
                </a:solidFill>
                <a:effectLst/>
                <a:uLnTx/>
                <a:uFillTx/>
                <a:latin typeface="Calibri"/>
                <a:ea typeface="+mn-ea"/>
                <a:cs typeface="+mn-cs"/>
              </a:rPr>
              <a:t>Intake</a:t>
            </a:r>
            <a:r>
              <a:rPr kumimoji="0" sz="2000" b="0" i="0" u="none" strike="noStrike" kern="1200" cap="none" spc="0" normalizeH="0" baseline="0" noProof="0" dirty="0">
                <a:ln>
                  <a:noFill/>
                </a:ln>
                <a:solidFill>
                  <a:schemeClr val="tx2"/>
                </a:solidFill>
                <a:effectLst/>
                <a:uLnTx/>
                <a:uFillTx/>
                <a:latin typeface="Calibri"/>
                <a:ea typeface="+mn-ea"/>
                <a:cs typeface="+mn-cs"/>
              </a:rPr>
              <a:t> &lt;50% </a:t>
            </a:r>
            <a:r>
              <a:rPr kumimoji="0" sz="2000" b="0" i="0" u="none" strike="noStrike" kern="1200" cap="none" spc="0" normalizeH="0" baseline="0" noProof="0" dirty="0" err="1">
                <a:ln>
                  <a:noFill/>
                </a:ln>
                <a:solidFill>
                  <a:schemeClr val="tx2"/>
                </a:solidFill>
                <a:effectLst/>
                <a:uLnTx/>
                <a:uFillTx/>
                <a:latin typeface="Calibri"/>
                <a:ea typeface="+mn-ea"/>
                <a:cs typeface="+mn-cs"/>
              </a:rPr>
              <a:t>fabbisogno</a:t>
            </a:r>
            <a:r>
              <a:rPr kumimoji="0" sz="2000" b="0" i="0" u="none" strike="noStrike" kern="1200" cap="none" spc="0" normalizeH="0" baseline="0" noProof="0" dirty="0">
                <a:ln>
                  <a:noFill/>
                </a:ln>
                <a:solidFill>
                  <a:schemeClr val="tx2"/>
                </a:solidFill>
                <a:effectLst/>
                <a:uLnTx/>
                <a:uFillTx/>
                <a:latin typeface="Calibri"/>
                <a:ea typeface="+mn-ea"/>
                <a:cs typeface="+mn-cs"/>
              </a:rPr>
              <a:t> &gt;1 </a:t>
            </a:r>
            <a:r>
              <a:rPr kumimoji="0" sz="2000" b="0" i="0" u="none" strike="noStrike" kern="1200" cap="none" spc="0" normalizeH="0" baseline="0" noProof="0" dirty="0" err="1">
                <a:ln>
                  <a:noFill/>
                </a:ln>
                <a:solidFill>
                  <a:schemeClr val="tx2"/>
                </a:solidFill>
                <a:effectLst/>
                <a:uLnTx/>
                <a:uFillTx/>
                <a:latin typeface="Calibri"/>
                <a:ea typeface="+mn-ea"/>
                <a:cs typeface="+mn-cs"/>
              </a:rPr>
              <a:t>settimana</a:t>
            </a:r>
            <a:r>
              <a:rPr kumimoji="0" sz="2000" b="0" i="0" u="none" strike="noStrike" kern="1200" cap="none" spc="0" normalizeH="0" baseline="0" noProof="0" dirty="0">
                <a:ln>
                  <a:noFill/>
                </a:ln>
                <a:solidFill>
                  <a:schemeClr val="tx2"/>
                </a:solidFill>
                <a:effectLst/>
                <a:uLnTx/>
                <a:uFillTx/>
                <a:latin typeface="Calibri"/>
                <a:ea typeface="+mn-ea"/>
                <a:cs typeface="+mn-cs"/>
              </a:rPr>
              <a:t> </a:t>
            </a:r>
            <a:endParaRPr kumimoji="0" lang="it-IT" sz="2000" b="0" i="0" u="none" strike="noStrike" kern="1200" cap="none" spc="0" normalizeH="0" baseline="0" noProof="0" dirty="0">
              <a:ln>
                <a:noFill/>
              </a:ln>
              <a:solidFill>
                <a:schemeClr val="tx2"/>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sz="1600">
                <a:solidFill>
                  <a:srgbClr val="282828"/>
                </a:solidFill>
              </a:defRPr>
            </a:pPr>
            <a:r>
              <a:rPr kumimoji="0" sz="2000" b="0" i="0" u="none" strike="noStrike" kern="1200" cap="none" spc="0" normalizeH="0" baseline="0" noProof="0" dirty="0">
                <a:ln>
                  <a:noFill/>
                </a:ln>
                <a:solidFill>
                  <a:schemeClr val="tx2"/>
                </a:solidFill>
                <a:effectLst/>
                <a:uLnTx/>
                <a:uFillTx/>
                <a:latin typeface="Calibri"/>
                <a:ea typeface="+mn-ea"/>
                <a:cs typeface="+mn-cs"/>
              </a:rPr>
              <a:t>→ </a:t>
            </a:r>
            <a:r>
              <a:rPr kumimoji="0" sz="2000" b="0" i="0" u="none" strike="noStrike" kern="1200" cap="none" spc="0" normalizeH="0" baseline="0" noProof="0" dirty="0" err="1">
                <a:ln>
                  <a:noFill/>
                </a:ln>
                <a:solidFill>
                  <a:schemeClr val="tx2"/>
                </a:solidFill>
                <a:effectLst/>
                <a:uLnTx/>
                <a:uFillTx/>
                <a:latin typeface="Calibri"/>
                <a:ea typeface="+mn-ea"/>
                <a:cs typeface="+mn-cs"/>
              </a:rPr>
              <a:t>indicata</a:t>
            </a:r>
            <a:r>
              <a:rPr kumimoji="0" sz="2000" b="0" i="0" u="none" strike="noStrike" kern="1200" cap="none" spc="0" normalizeH="0" baseline="0" noProof="0" dirty="0">
                <a:ln>
                  <a:noFill/>
                </a:ln>
                <a:solidFill>
                  <a:schemeClr val="tx2"/>
                </a:solidFill>
                <a:effectLst/>
                <a:uLnTx/>
                <a:uFillTx/>
                <a:latin typeface="Calibri"/>
                <a:ea typeface="+mn-ea"/>
                <a:cs typeface="+mn-cs"/>
              </a:rPr>
              <a:t> NPT </a:t>
            </a:r>
            <a:r>
              <a:rPr kumimoji="0" sz="2000" b="0" i="0" u="none" strike="noStrike" kern="1200" cap="none" spc="0" normalizeH="0" baseline="0" noProof="0" dirty="0" err="1">
                <a:ln>
                  <a:noFill/>
                </a:ln>
                <a:solidFill>
                  <a:schemeClr val="tx2"/>
                </a:solidFill>
                <a:effectLst/>
                <a:uLnTx/>
                <a:uFillTx/>
                <a:latin typeface="Calibri"/>
                <a:ea typeface="+mn-ea"/>
                <a:cs typeface="+mn-cs"/>
              </a:rPr>
              <a:t>domiciliare</a:t>
            </a:r>
            <a:r>
              <a:rPr kumimoji="0" sz="2000" b="0" i="0" u="none" strike="noStrike" kern="1200" cap="none" spc="0" normalizeH="0" baseline="0" noProof="0" dirty="0">
                <a:ln>
                  <a:noFill/>
                </a:ln>
                <a:solidFill>
                  <a:schemeClr val="tx2"/>
                </a:solidFill>
                <a:effectLst/>
                <a:uLnTx/>
                <a:uFillTx/>
                <a:latin typeface="Calibri"/>
                <a:ea typeface="+mn-ea"/>
                <a:cs typeface="+mn-cs"/>
              </a:rPr>
              <a:t> o </a:t>
            </a:r>
            <a:r>
              <a:rPr kumimoji="0" sz="2000" b="0" i="0" u="none" strike="noStrike" kern="1200" cap="none" spc="0" normalizeH="0" baseline="0" noProof="0" dirty="0" err="1">
                <a:ln>
                  <a:noFill/>
                </a:ln>
                <a:solidFill>
                  <a:schemeClr val="tx2"/>
                </a:solidFill>
                <a:effectLst/>
                <a:uLnTx/>
                <a:uFillTx/>
                <a:latin typeface="Calibri"/>
                <a:ea typeface="+mn-ea"/>
                <a:cs typeface="+mn-cs"/>
              </a:rPr>
              <a:t>revisione</a:t>
            </a:r>
            <a:r>
              <a:rPr kumimoji="0" sz="2000" b="0" i="0" u="none" strike="noStrike" kern="1200" cap="none" spc="0" normalizeH="0" baseline="0" noProof="0" dirty="0">
                <a:ln>
                  <a:noFill/>
                </a:ln>
                <a:solidFill>
                  <a:schemeClr val="tx2"/>
                </a:solidFill>
                <a:effectLst/>
                <a:uLnTx/>
                <a:uFillTx/>
                <a:latin typeface="Calibri"/>
                <a:ea typeface="+mn-ea"/>
                <a:cs typeface="+mn-cs"/>
              </a:rPr>
              <a:t> </a:t>
            </a:r>
            <a:r>
              <a:rPr kumimoji="0" sz="2000" b="0" i="0" u="none" strike="noStrike" kern="1200" cap="none" spc="0" normalizeH="0" baseline="0" noProof="0" dirty="0" err="1">
                <a:ln>
                  <a:noFill/>
                </a:ln>
                <a:solidFill>
                  <a:schemeClr val="tx2"/>
                </a:solidFill>
                <a:effectLst/>
                <a:uLnTx/>
                <a:uFillTx/>
                <a:latin typeface="Calibri"/>
                <a:ea typeface="+mn-ea"/>
                <a:cs typeface="+mn-cs"/>
              </a:rPr>
              <a:t>chirurgica</a:t>
            </a:r>
            <a:r>
              <a:rPr kumimoji="0" sz="2000" b="0" i="0" u="none" strike="noStrike" kern="1200" cap="none" spc="0" normalizeH="0" baseline="0" noProof="0" dirty="0">
                <a:ln>
                  <a:noFill/>
                </a:ln>
                <a:solidFill>
                  <a:schemeClr val="tx2"/>
                </a:solidFill>
                <a:effectLst/>
                <a:uLnTx/>
                <a:uFillTx/>
                <a:latin typeface="Calibri"/>
                <a:ea typeface="+mn-ea"/>
                <a:cs typeface="+mn-cs"/>
              </a:rPr>
              <a:t>.</a:t>
            </a:r>
          </a:p>
        </p:txBody>
      </p:sp>
      <p:sp>
        <p:nvSpPr>
          <p:cNvPr id="31" name="TextBox 20">
            <a:extLst>
              <a:ext uri="{FF2B5EF4-FFF2-40B4-BE49-F238E27FC236}">
                <a16:creationId xmlns:a16="http://schemas.microsoft.com/office/drawing/2014/main" id="{405148D5-BE83-38B4-FB1B-F03BA0BE85FF}"/>
              </a:ext>
            </a:extLst>
          </p:cNvPr>
          <p:cNvSpPr txBox="1"/>
          <p:nvPr/>
        </p:nvSpPr>
        <p:spPr>
          <a:xfrm>
            <a:off x="1496856" y="5383630"/>
            <a:ext cx="6918882" cy="821803"/>
          </a:xfrm>
          <a:prstGeom prst="rect">
            <a:avLst/>
          </a:prstGeom>
        </p:spPr>
        <p:txBody>
          <a:bodyPr lIns="0" tIns="0" rIns="0" bIns="0" rtlCol="0" anchor="ctr"/>
          <a:lstStyle/>
          <a:p>
            <a:pPr algn="ctr"/>
            <a:r>
              <a:rPr lang="en-US" sz="4400" dirty="0" err="1">
                <a:solidFill>
                  <a:srgbClr val="C00000"/>
                </a:solidFill>
                <a:effectLst>
                  <a:outerShdw blurRad="38100" dist="38100" dir="2700000" algn="tl">
                    <a:srgbClr val="000000">
                      <a:alpha val="43137"/>
                    </a:srgbClr>
                  </a:outerShdw>
                </a:effectLst>
                <a:latin typeface="Calibri (MS)"/>
                <a:ea typeface="Calibri (MS)"/>
                <a:cs typeface="Calibri (MS)"/>
                <a:sym typeface="Calibri (MS)"/>
              </a:rPr>
              <a:t>Nutrizione</a:t>
            </a:r>
            <a:r>
              <a:rPr lang="en-US" sz="4400" dirty="0">
                <a:solidFill>
                  <a:srgbClr val="C00000"/>
                </a:solidFill>
                <a:effectLst>
                  <a:outerShdw blurRad="38100" dist="38100" dir="2700000" algn="tl">
                    <a:srgbClr val="000000">
                      <a:alpha val="43137"/>
                    </a:srgbClr>
                  </a:outerShdw>
                </a:effectLst>
                <a:latin typeface="Calibri (MS)"/>
                <a:ea typeface="Calibri (MS)"/>
                <a:cs typeface="Calibri (MS)"/>
                <a:sym typeface="Calibri (MS)"/>
              </a:rPr>
              <a:t> </a:t>
            </a:r>
            <a:r>
              <a:rPr lang="en-US" sz="4400" dirty="0" err="1">
                <a:solidFill>
                  <a:srgbClr val="C00000"/>
                </a:solidFill>
                <a:effectLst>
                  <a:outerShdw blurRad="38100" dist="38100" dir="2700000" algn="tl">
                    <a:srgbClr val="000000">
                      <a:alpha val="43137"/>
                    </a:srgbClr>
                  </a:outerShdw>
                </a:effectLst>
                <a:latin typeface="Calibri (MS)"/>
                <a:ea typeface="Calibri (MS)"/>
                <a:cs typeface="Calibri (MS)"/>
                <a:sym typeface="Calibri (MS)"/>
              </a:rPr>
              <a:t>parenterale</a:t>
            </a:r>
            <a:r>
              <a:rPr lang="en-US" sz="4400" dirty="0">
                <a:solidFill>
                  <a:srgbClr val="C00000"/>
                </a:solidFill>
                <a:effectLst>
                  <a:outerShdw blurRad="38100" dist="38100" dir="2700000" algn="tl">
                    <a:srgbClr val="000000">
                      <a:alpha val="43137"/>
                    </a:srgbClr>
                  </a:outerShdw>
                </a:effectLst>
                <a:latin typeface="Calibri (MS)"/>
                <a:ea typeface="Calibri (MS)"/>
                <a:cs typeface="Calibri (MS)"/>
                <a:sym typeface="Calibri (MS)"/>
              </a:rPr>
              <a:t> </a:t>
            </a:r>
          </a:p>
          <a:p>
            <a:pPr algn="ctr"/>
            <a:r>
              <a:rPr lang="en-US" sz="4400" dirty="0">
                <a:solidFill>
                  <a:srgbClr val="C00000"/>
                </a:solidFill>
                <a:effectLst>
                  <a:outerShdw blurRad="38100" dist="38100" dir="2700000" algn="tl">
                    <a:srgbClr val="000000">
                      <a:alpha val="43137"/>
                    </a:srgbClr>
                  </a:outerShdw>
                </a:effectLst>
                <a:latin typeface="Calibri (MS)"/>
                <a:ea typeface="Calibri (MS)"/>
                <a:cs typeface="Calibri (MS)"/>
                <a:sym typeface="Calibri (MS)"/>
              </a:rPr>
              <a:t>a </a:t>
            </a:r>
            <a:r>
              <a:rPr lang="en-US" sz="4400" dirty="0" err="1">
                <a:solidFill>
                  <a:srgbClr val="C00000"/>
                </a:solidFill>
                <a:effectLst>
                  <a:outerShdw blurRad="38100" dist="38100" dir="2700000" algn="tl">
                    <a:srgbClr val="000000">
                      <a:alpha val="43137"/>
                    </a:srgbClr>
                  </a:outerShdw>
                </a:effectLst>
                <a:latin typeface="Calibri (MS)"/>
                <a:ea typeface="Calibri (MS)"/>
                <a:cs typeface="Calibri (MS)"/>
                <a:sym typeface="Calibri (MS)"/>
              </a:rPr>
              <a:t>lungo</a:t>
            </a:r>
            <a:r>
              <a:rPr lang="en-US" sz="4400" dirty="0">
                <a:solidFill>
                  <a:srgbClr val="C00000"/>
                </a:solidFill>
                <a:effectLst>
                  <a:outerShdw blurRad="38100" dist="38100" dir="2700000" algn="tl">
                    <a:srgbClr val="000000">
                      <a:alpha val="43137"/>
                    </a:srgbClr>
                  </a:outerShdw>
                </a:effectLst>
                <a:latin typeface="Calibri (MS)"/>
                <a:ea typeface="Calibri (MS)"/>
                <a:cs typeface="Calibri (MS)"/>
                <a:sym typeface="Calibri (MS)"/>
              </a:rPr>
              <a:t> </a:t>
            </a:r>
            <a:r>
              <a:rPr lang="en-US" sz="4400" dirty="0" err="1">
                <a:solidFill>
                  <a:srgbClr val="C00000"/>
                </a:solidFill>
                <a:effectLst>
                  <a:outerShdw blurRad="38100" dist="38100" dir="2700000" algn="tl">
                    <a:srgbClr val="000000">
                      <a:alpha val="43137"/>
                    </a:srgbClr>
                  </a:outerShdw>
                </a:effectLst>
                <a:latin typeface="Calibri (MS)"/>
                <a:ea typeface="Calibri (MS)"/>
                <a:cs typeface="Calibri (MS)"/>
                <a:sym typeface="Calibri (MS)"/>
              </a:rPr>
              <a:t>termine</a:t>
            </a:r>
            <a:endParaRPr lang="en-US" sz="4400" dirty="0">
              <a:solidFill>
                <a:srgbClr val="C00000"/>
              </a:solidFill>
              <a:effectLst>
                <a:outerShdw blurRad="38100" dist="38100" dir="2700000" algn="tl">
                  <a:srgbClr val="000000">
                    <a:alpha val="43137"/>
                  </a:srgbClr>
                </a:outerShdw>
              </a:effectLst>
              <a:latin typeface="Calibri (MS)"/>
              <a:ea typeface="Calibri (MS)"/>
              <a:cs typeface="Calibri (MS)"/>
              <a:sym typeface="Calibri (MS)"/>
            </a:endParaRPr>
          </a:p>
        </p:txBody>
      </p:sp>
      <p:sp>
        <p:nvSpPr>
          <p:cNvPr id="32" name="TextBox 21">
            <a:extLst>
              <a:ext uri="{FF2B5EF4-FFF2-40B4-BE49-F238E27FC236}">
                <a16:creationId xmlns:a16="http://schemas.microsoft.com/office/drawing/2014/main" id="{4AB7C4BD-4330-C796-354A-2A906E1DF4D7}"/>
              </a:ext>
            </a:extLst>
          </p:cNvPr>
          <p:cNvSpPr txBox="1"/>
          <p:nvPr/>
        </p:nvSpPr>
        <p:spPr>
          <a:xfrm>
            <a:off x="685800" y="6678872"/>
            <a:ext cx="13420268" cy="1798954"/>
          </a:xfrm>
          <a:prstGeom prst="rect">
            <a:avLst/>
          </a:prstGeom>
        </p:spPr>
        <p:txBody>
          <a:bodyPr lIns="0" tIns="0" rIns="0" bIns="0" rtlCol="0" anchor="t">
            <a:spAutoFit/>
          </a:bodyPr>
          <a:lstStyle/>
          <a:p>
            <a:pPr marL="542925" lvl="1" indent="-271462" algn="l">
              <a:lnSpc>
                <a:spcPts val="3600"/>
              </a:lnSpc>
              <a:buFont typeface="Arial"/>
              <a:buChar char="•"/>
            </a:pPr>
            <a:r>
              <a:rPr lang="en-US" sz="2000" dirty="0">
                <a:solidFill>
                  <a:schemeClr val="tx2"/>
                </a:solidFill>
                <a:latin typeface="Calibri (MS)"/>
                <a:ea typeface="Calibri (MS)"/>
                <a:cs typeface="Calibri (MS)"/>
                <a:sym typeface="Calibri (MS)"/>
              </a:rPr>
              <a:t> </a:t>
            </a:r>
            <a:r>
              <a:rPr lang="en-US" sz="2000" b="1" dirty="0" err="1">
                <a:solidFill>
                  <a:schemeClr val="tx2"/>
                </a:solidFill>
                <a:latin typeface="Calibri (MS)"/>
                <a:ea typeface="Calibri (MS)"/>
                <a:cs typeface="Calibri (MS)"/>
                <a:sym typeface="Calibri (MS)"/>
              </a:rPr>
              <a:t>Indicazioni</a:t>
            </a:r>
            <a:r>
              <a:rPr lang="en-US" sz="2000" dirty="0">
                <a:solidFill>
                  <a:schemeClr val="tx2"/>
                </a:solidFill>
                <a:latin typeface="Calibri (MS)"/>
                <a:ea typeface="Calibri (MS)"/>
                <a:cs typeface="Calibri (MS)"/>
                <a:sym typeface="Calibri (MS)"/>
              </a:rPr>
              <a:t>: </a:t>
            </a:r>
            <a:r>
              <a:rPr lang="en-US" sz="2000" dirty="0" err="1">
                <a:solidFill>
                  <a:schemeClr val="tx2"/>
                </a:solidFill>
                <a:latin typeface="Calibri (MS)"/>
                <a:ea typeface="Calibri (MS)"/>
                <a:cs typeface="Calibri (MS)"/>
                <a:sym typeface="Calibri (MS)"/>
              </a:rPr>
              <a:t>insufficienza</a:t>
            </a:r>
            <a:r>
              <a:rPr lang="en-US" sz="2000" dirty="0">
                <a:solidFill>
                  <a:schemeClr val="tx2"/>
                </a:solidFill>
                <a:latin typeface="Calibri (MS)"/>
                <a:ea typeface="Calibri (MS)"/>
                <a:cs typeface="Calibri (MS)"/>
                <a:sym typeface="Calibri (MS)"/>
              </a:rPr>
              <a:t> </a:t>
            </a:r>
            <a:r>
              <a:rPr lang="en-US" sz="2000" dirty="0" err="1">
                <a:solidFill>
                  <a:schemeClr val="tx2"/>
                </a:solidFill>
                <a:latin typeface="Calibri (MS)"/>
                <a:ea typeface="Calibri (MS)"/>
                <a:cs typeface="Calibri (MS)"/>
                <a:sym typeface="Calibri (MS)"/>
              </a:rPr>
              <a:t>intestinale</a:t>
            </a:r>
            <a:r>
              <a:rPr lang="en-US" sz="2000" dirty="0">
                <a:solidFill>
                  <a:schemeClr val="tx2"/>
                </a:solidFill>
                <a:latin typeface="Calibri (MS)"/>
                <a:ea typeface="Calibri (MS)"/>
                <a:cs typeface="Calibri (MS)"/>
                <a:sym typeface="Calibri (MS)"/>
              </a:rPr>
              <a:t> </a:t>
            </a:r>
            <a:r>
              <a:rPr lang="en-US" sz="2000" dirty="0" err="1">
                <a:solidFill>
                  <a:schemeClr val="tx2"/>
                </a:solidFill>
                <a:latin typeface="Calibri (MS)"/>
                <a:ea typeface="Calibri (MS)"/>
                <a:cs typeface="Calibri (MS)"/>
                <a:sym typeface="Calibri (MS)"/>
              </a:rPr>
              <a:t>cronica</a:t>
            </a:r>
            <a:r>
              <a:rPr lang="en-US" sz="2000" dirty="0">
                <a:solidFill>
                  <a:schemeClr val="tx2"/>
                </a:solidFill>
                <a:latin typeface="Calibri (MS)"/>
                <a:ea typeface="Calibri (MS)"/>
                <a:cs typeface="Calibri (MS)"/>
                <a:sym typeface="Calibri (MS)"/>
              </a:rPr>
              <a:t>, </a:t>
            </a:r>
            <a:r>
              <a:rPr lang="en-US" sz="2000" dirty="0" err="1">
                <a:solidFill>
                  <a:schemeClr val="tx2"/>
                </a:solidFill>
                <a:latin typeface="Calibri (MS)"/>
                <a:ea typeface="Calibri (MS)"/>
                <a:cs typeface="Calibri (MS)"/>
                <a:sym typeface="Calibri (MS)"/>
              </a:rPr>
              <a:t>intolleranza</a:t>
            </a:r>
            <a:r>
              <a:rPr lang="en-US" sz="2000" dirty="0">
                <a:solidFill>
                  <a:schemeClr val="tx2"/>
                </a:solidFill>
                <a:latin typeface="Calibri (MS)"/>
                <a:ea typeface="Calibri (MS)"/>
                <a:cs typeface="Calibri (MS)"/>
                <a:sym typeface="Calibri (MS)"/>
              </a:rPr>
              <a:t> </a:t>
            </a:r>
            <a:r>
              <a:rPr lang="en-US" sz="2000" dirty="0" err="1">
                <a:solidFill>
                  <a:schemeClr val="tx2"/>
                </a:solidFill>
                <a:latin typeface="Calibri (MS)"/>
                <a:ea typeface="Calibri (MS)"/>
                <a:cs typeface="Calibri (MS)"/>
                <a:sym typeface="Calibri (MS)"/>
              </a:rPr>
              <a:t>alla</a:t>
            </a:r>
            <a:r>
              <a:rPr lang="en-US" sz="2000" dirty="0">
                <a:solidFill>
                  <a:schemeClr val="tx2"/>
                </a:solidFill>
                <a:latin typeface="Calibri (MS)"/>
                <a:ea typeface="Calibri (MS)"/>
                <a:cs typeface="Calibri (MS)"/>
                <a:sym typeface="Calibri (MS)"/>
              </a:rPr>
              <a:t> EN.</a:t>
            </a:r>
          </a:p>
          <a:p>
            <a:pPr marL="542925" lvl="1" indent="-271462" algn="l">
              <a:lnSpc>
                <a:spcPts val="3600"/>
              </a:lnSpc>
              <a:buFont typeface="Arial"/>
              <a:buChar char="•"/>
            </a:pPr>
            <a:r>
              <a:rPr lang="en-US" sz="2000" b="1" dirty="0">
                <a:solidFill>
                  <a:schemeClr val="tx2"/>
                </a:solidFill>
                <a:latin typeface="Calibri (MS)"/>
                <a:ea typeface="Calibri (MS)"/>
                <a:cs typeface="Calibri (MS)"/>
                <a:sym typeface="Calibri (MS)"/>
              </a:rPr>
              <a:t> </a:t>
            </a:r>
            <a:r>
              <a:rPr lang="en-US" sz="2000" b="1" dirty="0" err="1">
                <a:solidFill>
                  <a:schemeClr val="tx2"/>
                </a:solidFill>
                <a:latin typeface="Calibri (MS)"/>
                <a:ea typeface="Calibri (MS)"/>
                <a:cs typeface="Calibri (MS)"/>
                <a:sym typeface="Calibri (MS)"/>
              </a:rPr>
              <a:t>Apporti</a:t>
            </a:r>
            <a:r>
              <a:rPr lang="en-US" sz="2000" b="1" dirty="0">
                <a:solidFill>
                  <a:schemeClr val="tx2"/>
                </a:solidFill>
                <a:latin typeface="Calibri (MS)"/>
                <a:ea typeface="Calibri (MS)"/>
                <a:cs typeface="Calibri (MS)"/>
                <a:sym typeface="Calibri (MS)"/>
              </a:rPr>
              <a:t> </a:t>
            </a:r>
            <a:r>
              <a:rPr lang="en-US" sz="2000" b="1" dirty="0" err="1">
                <a:solidFill>
                  <a:schemeClr val="tx2"/>
                </a:solidFill>
                <a:latin typeface="Calibri (MS)"/>
                <a:ea typeface="Calibri (MS)"/>
                <a:cs typeface="Calibri (MS)"/>
                <a:sym typeface="Calibri (MS)"/>
              </a:rPr>
              <a:t>medi</a:t>
            </a:r>
            <a:r>
              <a:rPr lang="en-US" sz="2000" b="1" dirty="0">
                <a:solidFill>
                  <a:schemeClr val="tx2"/>
                </a:solidFill>
                <a:latin typeface="Calibri (MS)"/>
                <a:ea typeface="Calibri (MS)"/>
                <a:cs typeface="Calibri (MS)"/>
                <a:sym typeface="Calibri (MS)"/>
              </a:rPr>
              <a:t> </a:t>
            </a:r>
            <a:r>
              <a:rPr lang="en-US" sz="2000" dirty="0">
                <a:solidFill>
                  <a:schemeClr val="tx2"/>
                </a:solidFill>
                <a:latin typeface="Calibri (MS)"/>
                <a:ea typeface="Calibri (MS)"/>
                <a:cs typeface="Calibri (MS)"/>
                <a:sym typeface="Calibri (MS)"/>
              </a:rPr>
              <a:t>(HPN): 13.6 kcal/kg peso </a:t>
            </a:r>
            <a:r>
              <a:rPr lang="en-US" sz="2000" dirty="0" err="1">
                <a:solidFill>
                  <a:schemeClr val="tx2"/>
                </a:solidFill>
                <a:latin typeface="Calibri (MS)"/>
                <a:ea typeface="Calibri (MS)"/>
                <a:cs typeface="Calibri (MS)"/>
                <a:sym typeface="Calibri (MS)"/>
              </a:rPr>
              <a:t>reale</a:t>
            </a:r>
            <a:r>
              <a:rPr lang="en-US" sz="2000" dirty="0">
                <a:solidFill>
                  <a:schemeClr val="tx2"/>
                </a:solidFill>
                <a:latin typeface="Calibri (MS)"/>
                <a:ea typeface="Calibri (MS)"/>
                <a:cs typeface="Calibri (MS)"/>
                <a:sym typeface="Calibri (MS)"/>
              </a:rPr>
              <a:t>, 1.2 g </a:t>
            </a:r>
            <a:r>
              <a:rPr lang="en-US" sz="2000" dirty="0" err="1">
                <a:solidFill>
                  <a:schemeClr val="tx2"/>
                </a:solidFill>
                <a:latin typeface="Calibri (MS)"/>
                <a:ea typeface="Calibri (MS)"/>
                <a:cs typeface="Calibri (MS)"/>
                <a:sym typeface="Calibri (MS)"/>
              </a:rPr>
              <a:t>proteine</a:t>
            </a:r>
            <a:r>
              <a:rPr lang="en-US" sz="2000" dirty="0">
                <a:solidFill>
                  <a:schemeClr val="tx2"/>
                </a:solidFill>
                <a:latin typeface="Calibri (MS)"/>
                <a:ea typeface="Calibri (MS)"/>
                <a:cs typeface="Calibri (MS)"/>
                <a:sym typeface="Calibri (MS)"/>
              </a:rPr>
              <a:t>/kg/die.</a:t>
            </a:r>
          </a:p>
          <a:p>
            <a:pPr marL="542925" lvl="1" indent="-271462" algn="l">
              <a:lnSpc>
                <a:spcPts val="3600"/>
              </a:lnSpc>
              <a:buFont typeface="Arial"/>
              <a:buChar char="•"/>
            </a:pPr>
            <a:r>
              <a:rPr lang="en-US" sz="2000" b="1" dirty="0">
                <a:solidFill>
                  <a:schemeClr val="tx2"/>
                </a:solidFill>
                <a:latin typeface="Calibri (MS)"/>
                <a:ea typeface="Calibri (MS)"/>
                <a:cs typeface="Calibri (MS)"/>
                <a:sym typeface="Calibri (MS)"/>
              </a:rPr>
              <a:t> </a:t>
            </a:r>
            <a:r>
              <a:rPr lang="en-US" sz="2000" b="1" dirty="0" err="1">
                <a:solidFill>
                  <a:schemeClr val="tx2"/>
                </a:solidFill>
                <a:latin typeface="Calibri (MS)"/>
                <a:ea typeface="Calibri (MS)"/>
                <a:cs typeface="Calibri (MS)"/>
                <a:sym typeface="Calibri (MS)"/>
              </a:rPr>
              <a:t>Complicanze</a:t>
            </a:r>
            <a:r>
              <a:rPr lang="en-US" sz="2000" dirty="0">
                <a:solidFill>
                  <a:schemeClr val="tx2"/>
                </a:solidFill>
                <a:latin typeface="Calibri (MS)"/>
                <a:ea typeface="Calibri (MS)"/>
                <a:cs typeface="Calibri (MS)"/>
                <a:sym typeface="Calibri (MS)"/>
              </a:rPr>
              <a:t>: </a:t>
            </a:r>
            <a:r>
              <a:rPr lang="en-US" sz="2000" dirty="0" err="1">
                <a:solidFill>
                  <a:schemeClr val="tx2"/>
                </a:solidFill>
                <a:latin typeface="Calibri (MS)"/>
                <a:ea typeface="Calibri (MS)"/>
                <a:cs typeface="Calibri (MS)"/>
                <a:sym typeface="Calibri (MS)"/>
              </a:rPr>
              <a:t>infezioni</a:t>
            </a:r>
            <a:r>
              <a:rPr lang="en-US" sz="2000" dirty="0">
                <a:solidFill>
                  <a:schemeClr val="tx2"/>
                </a:solidFill>
                <a:latin typeface="Calibri (MS)"/>
                <a:ea typeface="Calibri (MS)"/>
                <a:cs typeface="Calibri (MS)"/>
                <a:sym typeface="Calibri (MS)"/>
              </a:rPr>
              <a:t> </a:t>
            </a:r>
            <a:r>
              <a:rPr lang="en-US" sz="2000" dirty="0" err="1">
                <a:solidFill>
                  <a:schemeClr val="tx2"/>
                </a:solidFill>
                <a:latin typeface="Calibri (MS)"/>
                <a:ea typeface="Calibri (MS)"/>
                <a:cs typeface="Calibri (MS)"/>
                <a:sym typeface="Calibri (MS)"/>
              </a:rPr>
              <a:t>catetere</a:t>
            </a:r>
            <a:r>
              <a:rPr lang="en-US" sz="2000" dirty="0">
                <a:solidFill>
                  <a:schemeClr val="tx2"/>
                </a:solidFill>
                <a:latin typeface="Calibri (MS)"/>
                <a:ea typeface="Calibri (MS)"/>
                <a:cs typeface="Calibri (MS)"/>
                <a:sym typeface="Calibri (MS)"/>
              </a:rPr>
              <a:t>, </a:t>
            </a:r>
            <a:r>
              <a:rPr lang="en-US" sz="2000" dirty="0" err="1">
                <a:solidFill>
                  <a:schemeClr val="tx2"/>
                </a:solidFill>
                <a:latin typeface="Calibri (MS)"/>
                <a:ea typeface="Calibri (MS)"/>
                <a:cs typeface="Calibri (MS)"/>
                <a:sym typeface="Calibri (MS)"/>
              </a:rPr>
              <a:t>trombosi</a:t>
            </a:r>
            <a:r>
              <a:rPr lang="en-US" sz="2000" dirty="0">
                <a:solidFill>
                  <a:schemeClr val="tx2"/>
                </a:solidFill>
                <a:latin typeface="Calibri (MS)"/>
                <a:ea typeface="Calibri (MS)"/>
                <a:cs typeface="Calibri (MS)"/>
                <a:sym typeface="Calibri (MS)"/>
              </a:rPr>
              <a:t>, </a:t>
            </a:r>
            <a:r>
              <a:rPr lang="en-US" sz="2000" dirty="0" err="1">
                <a:solidFill>
                  <a:schemeClr val="tx2"/>
                </a:solidFill>
                <a:latin typeface="Calibri (MS)"/>
                <a:ea typeface="Calibri (MS)"/>
                <a:cs typeface="Calibri (MS)"/>
                <a:sym typeface="Calibri (MS)"/>
              </a:rPr>
              <a:t>squilibri</a:t>
            </a:r>
            <a:r>
              <a:rPr lang="en-US" sz="2000" dirty="0">
                <a:solidFill>
                  <a:schemeClr val="tx2"/>
                </a:solidFill>
                <a:latin typeface="Calibri (MS)"/>
                <a:ea typeface="Calibri (MS)"/>
                <a:cs typeface="Calibri (MS)"/>
                <a:sym typeface="Calibri (MS)"/>
              </a:rPr>
              <a:t> </a:t>
            </a:r>
            <a:r>
              <a:rPr lang="en-US" sz="2000" dirty="0" err="1">
                <a:solidFill>
                  <a:schemeClr val="tx2"/>
                </a:solidFill>
                <a:latin typeface="Calibri (MS)"/>
                <a:ea typeface="Calibri (MS)"/>
                <a:cs typeface="Calibri (MS)"/>
                <a:sym typeface="Calibri (MS)"/>
              </a:rPr>
              <a:t>idroelettrolitici</a:t>
            </a:r>
            <a:r>
              <a:rPr lang="en-US" sz="2000" dirty="0">
                <a:solidFill>
                  <a:schemeClr val="tx2"/>
                </a:solidFill>
                <a:latin typeface="Calibri (MS)"/>
                <a:ea typeface="Calibri (MS)"/>
                <a:cs typeface="Calibri (MS)"/>
                <a:sym typeface="Calibri (MS)"/>
              </a:rPr>
              <a:t> e </a:t>
            </a:r>
            <a:r>
              <a:rPr lang="en-US" sz="2000" dirty="0" err="1">
                <a:solidFill>
                  <a:schemeClr val="tx2"/>
                </a:solidFill>
                <a:latin typeface="Calibri (MS)"/>
                <a:ea typeface="Calibri (MS)"/>
                <a:cs typeface="Calibri (MS)"/>
                <a:sym typeface="Calibri (MS)"/>
              </a:rPr>
              <a:t>alterazioni</a:t>
            </a:r>
            <a:r>
              <a:rPr lang="en-US" sz="2000" dirty="0">
                <a:solidFill>
                  <a:schemeClr val="tx2"/>
                </a:solidFill>
                <a:latin typeface="Calibri (MS)"/>
                <a:ea typeface="Calibri (MS)"/>
                <a:cs typeface="Calibri (MS)"/>
                <a:sym typeface="Calibri (MS)"/>
              </a:rPr>
              <a:t> </a:t>
            </a:r>
            <a:r>
              <a:rPr lang="en-US" sz="2000" dirty="0" err="1">
                <a:solidFill>
                  <a:schemeClr val="tx2"/>
                </a:solidFill>
                <a:latin typeface="Calibri (MS)"/>
                <a:ea typeface="Calibri (MS)"/>
                <a:cs typeface="Calibri (MS)"/>
                <a:sym typeface="Calibri (MS)"/>
              </a:rPr>
              <a:t>metaboliche</a:t>
            </a:r>
            <a:r>
              <a:rPr lang="en-US" sz="2000" dirty="0">
                <a:solidFill>
                  <a:schemeClr val="tx2"/>
                </a:solidFill>
                <a:latin typeface="Calibri (MS)"/>
                <a:ea typeface="Calibri (MS)"/>
                <a:cs typeface="Calibri (MS)"/>
                <a:sym typeface="Calibri (MS)"/>
              </a:rPr>
              <a:t>.</a:t>
            </a:r>
          </a:p>
          <a:p>
            <a:pPr marL="542925" lvl="1" indent="-271462" algn="l">
              <a:lnSpc>
                <a:spcPts val="3600"/>
              </a:lnSpc>
              <a:buFont typeface="Arial"/>
              <a:buChar char="•"/>
            </a:pPr>
            <a:r>
              <a:rPr lang="en-US" sz="2000" dirty="0">
                <a:solidFill>
                  <a:schemeClr val="tx2"/>
                </a:solidFill>
                <a:latin typeface="Calibri (MS)"/>
                <a:ea typeface="Calibri (MS)"/>
                <a:cs typeface="Calibri (MS)"/>
                <a:sym typeface="Calibri (MS)"/>
              </a:rPr>
              <a:t> </a:t>
            </a:r>
            <a:r>
              <a:rPr lang="en-US" sz="2000" b="1" dirty="0" err="1">
                <a:solidFill>
                  <a:schemeClr val="tx2"/>
                </a:solidFill>
                <a:latin typeface="Calibri (MS)"/>
                <a:ea typeface="Calibri (MS)"/>
                <a:cs typeface="Calibri (MS)"/>
                <a:sym typeface="Calibri (MS)"/>
              </a:rPr>
              <a:t>Necessario</a:t>
            </a:r>
            <a:r>
              <a:rPr lang="en-US" sz="2000" b="1" dirty="0">
                <a:solidFill>
                  <a:schemeClr val="tx2"/>
                </a:solidFill>
                <a:latin typeface="Calibri (MS)"/>
                <a:ea typeface="Calibri (MS)"/>
                <a:cs typeface="Calibri (MS)"/>
                <a:sym typeface="Calibri (MS)"/>
              </a:rPr>
              <a:t> </a:t>
            </a:r>
            <a:r>
              <a:rPr lang="en-US" sz="2000" b="1" dirty="0" err="1">
                <a:solidFill>
                  <a:schemeClr val="tx2"/>
                </a:solidFill>
                <a:latin typeface="Calibri (MS)"/>
                <a:ea typeface="Calibri (MS)"/>
                <a:cs typeface="Calibri (MS)"/>
                <a:sym typeface="Calibri (MS)"/>
              </a:rPr>
              <a:t>monitoraggio</a:t>
            </a:r>
            <a:r>
              <a:rPr lang="en-US" sz="2000" b="1" dirty="0">
                <a:solidFill>
                  <a:schemeClr val="tx2"/>
                </a:solidFill>
                <a:latin typeface="Calibri (MS)"/>
                <a:ea typeface="Calibri (MS)"/>
                <a:cs typeface="Calibri (MS)"/>
                <a:sym typeface="Calibri (MS)"/>
              </a:rPr>
              <a:t> </a:t>
            </a:r>
            <a:r>
              <a:rPr lang="en-US" sz="2000" b="1" dirty="0" err="1">
                <a:solidFill>
                  <a:schemeClr val="tx2"/>
                </a:solidFill>
                <a:latin typeface="Calibri (MS)"/>
                <a:ea typeface="Calibri (MS)"/>
                <a:cs typeface="Calibri (MS)"/>
                <a:sym typeface="Calibri (MS)"/>
              </a:rPr>
              <a:t>costante</a:t>
            </a:r>
            <a:r>
              <a:rPr lang="en-US" sz="2000" b="1" dirty="0">
                <a:solidFill>
                  <a:schemeClr val="tx2"/>
                </a:solidFill>
                <a:latin typeface="Calibri (MS)"/>
                <a:ea typeface="Calibri (MS)"/>
                <a:cs typeface="Calibri (MS)"/>
                <a:sym typeface="Calibri (MS)"/>
              </a:rPr>
              <a:t> (</a:t>
            </a:r>
            <a:r>
              <a:rPr lang="en-US" sz="2000" b="1" dirty="0" err="1">
                <a:solidFill>
                  <a:schemeClr val="tx2"/>
                </a:solidFill>
                <a:latin typeface="Calibri (MS)"/>
                <a:ea typeface="Calibri (MS)"/>
                <a:cs typeface="Calibri (MS)"/>
                <a:sym typeface="Calibri (MS)"/>
              </a:rPr>
              <a:t>renale</a:t>
            </a:r>
            <a:r>
              <a:rPr lang="en-US" sz="2000" b="1" dirty="0">
                <a:solidFill>
                  <a:schemeClr val="tx2"/>
                </a:solidFill>
                <a:latin typeface="Calibri (MS)"/>
                <a:ea typeface="Calibri (MS)"/>
                <a:cs typeface="Calibri (MS)"/>
                <a:sym typeface="Calibri (MS)"/>
              </a:rPr>
              <a:t>, </a:t>
            </a:r>
            <a:r>
              <a:rPr lang="en-US" sz="2000" b="1" dirty="0" err="1">
                <a:solidFill>
                  <a:schemeClr val="tx2"/>
                </a:solidFill>
                <a:latin typeface="Calibri (MS)"/>
                <a:ea typeface="Calibri (MS)"/>
                <a:cs typeface="Calibri (MS)"/>
                <a:sym typeface="Calibri (MS)"/>
              </a:rPr>
              <a:t>epatico</a:t>
            </a:r>
            <a:r>
              <a:rPr lang="en-US" sz="2000" b="1" dirty="0">
                <a:solidFill>
                  <a:schemeClr val="tx2"/>
                </a:solidFill>
                <a:latin typeface="Calibri (MS)"/>
                <a:ea typeface="Calibri (MS)"/>
                <a:cs typeface="Calibri (MS)"/>
                <a:sym typeface="Calibri (MS)"/>
              </a:rPr>
              <a:t>, </a:t>
            </a:r>
            <a:r>
              <a:rPr lang="en-US" sz="2000" b="1" dirty="0" err="1">
                <a:solidFill>
                  <a:schemeClr val="tx2"/>
                </a:solidFill>
                <a:latin typeface="Calibri (MS)"/>
                <a:ea typeface="Calibri (MS)"/>
                <a:cs typeface="Calibri (MS)"/>
                <a:sym typeface="Calibri (MS)"/>
              </a:rPr>
              <a:t>elettroliti</a:t>
            </a:r>
            <a:r>
              <a:rPr lang="en-US" sz="2000" b="1" dirty="0">
                <a:solidFill>
                  <a:schemeClr val="tx2"/>
                </a:solidFill>
                <a:latin typeface="Calibri (MS)"/>
                <a:ea typeface="Calibri (MS)"/>
                <a:cs typeface="Calibri (MS)"/>
                <a:sym typeface="Calibri (MS)"/>
              </a:rPr>
              <a:t>, </a:t>
            </a:r>
            <a:r>
              <a:rPr lang="en-US" sz="2000" b="1" dirty="0" err="1">
                <a:solidFill>
                  <a:schemeClr val="tx2"/>
                </a:solidFill>
                <a:latin typeface="Calibri (MS)"/>
                <a:ea typeface="Calibri (MS)"/>
                <a:cs typeface="Calibri (MS)"/>
                <a:sym typeface="Calibri (MS)"/>
              </a:rPr>
              <a:t>bilancio</a:t>
            </a:r>
            <a:r>
              <a:rPr lang="en-US" sz="2000" b="1" dirty="0">
                <a:solidFill>
                  <a:schemeClr val="tx2"/>
                </a:solidFill>
                <a:latin typeface="Calibri (MS)"/>
                <a:ea typeface="Calibri (MS)"/>
                <a:cs typeface="Calibri (MS)"/>
                <a:sym typeface="Calibri (MS)"/>
              </a:rPr>
              <a:t> </a:t>
            </a:r>
            <a:r>
              <a:rPr lang="en-US" sz="2000" b="1" dirty="0" err="1">
                <a:solidFill>
                  <a:schemeClr val="tx2"/>
                </a:solidFill>
                <a:latin typeface="Calibri (MS)"/>
                <a:ea typeface="Calibri (MS)"/>
                <a:cs typeface="Calibri (MS)"/>
                <a:sym typeface="Calibri (MS)"/>
              </a:rPr>
              <a:t>idrico</a:t>
            </a:r>
            <a:r>
              <a:rPr lang="en-US" sz="2000" b="1" dirty="0">
                <a:solidFill>
                  <a:schemeClr val="tx2"/>
                </a:solidFill>
                <a:latin typeface="Calibri (MS)"/>
                <a:ea typeface="Calibri (MS)"/>
                <a:cs typeface="Calibri (MS)"/>
                <a:sym typeface="Calibri (MS)"/>
              </a:rPr>
              <a:t>).</a:t>
            </a:r>
          </a:p>
        </p:txBody>
      </p:sp>
      <p:sp>
        <p:nvSpPr>
          <p:cNvPr id="33" name="Rettangolo 32">
            <a:extLst>
              <a:ext uri="{FF2B5EF4-FFF2-40B4-BE49-F238E27FC236}">
                <a16:creationId xmlns:a16="http://schemas.microsoft.com/office/drawing/2014/main" id="{5C3DF677-5BC4-322B-FCE4-1FD7DDBF1951}"/>
              </a:ext>
            </a:extLst>
          </p:cNvPr>
          <p:cNvSpPr/>
          <p:nvPr/>
        </p:nvSpPr>
        <p:spPr>
          <a:xfrm>
            <a:off x="3619088" y="-4447"/>
            <a:ext cx="11049820" cy="1446550"/>
          </a:xfrm>
          <a:prstGeom prst="rect">
            <a:avLst/>
          </a:prstGeom>
          <a:noFill/>
        </p:spPr>
        <p:txBody>
          <a:bodyPr wrap="none" lIns="91440" tIns="45720" rIns="91440" bIns="45720">
            <a:spAutoFit/>
          </a:bodyPr>
          <a:lstStyle/>
          <a:p>
            <a:pPr algn="ctr"/>
            <a:r>
              <a:rPr kumimoji="0" sz="4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Calibri"/>
                <a:ea typeface="+mn-ea"/>
                <a:cs typeface="+mn-cs"/>
              </a:rPr>
              <a:t>⚠️ </a:t>
            </a:r>
            <a:r>
              <a:rPr kumimoji="0" sz="4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Calibri"/>
                <a:ea typeface="+mn-ea"/>
                <a:cs typeface="+mn-cs"/>
              </a:rPr>
              <a:t>Complicanze</a:t>
            </a:r>
            <a:r>
              <a:rPr kumimoji="0" sz="4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Calibri"/>
                <a:ea typeface="+mn-ea"/>
                <a:cs typeface="+mn-cs"/>
              </a:rPr>
              <a:t> </a:t>
            </a:r>
            <a:r>
              <a:rPr kumimoji="0" lang="it-IT" sz="4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Calibri"/>
                <a:ea typeface="+mn-ea"/>
                <a:cs typeface="+mn-cs"/>
              </a:rPr>
              <a:t>Complicanze post-chirurgiche </a:t>
            </a:r>
          </a:p>
          <a:p>
            <a:pPr algn="ctr"/>
            <a:r>
              <a:rPr kumimoji="0" sz="4400" b="0" i="0" u="none" strike="noStrike" kern="1200" cap="none" spc="0" normalizeH="0" baseline="0" noProof="0" dirty="0">
                <a:ln w="0"/>
                <a:solidFill>
                  <a:schemeClr val="tx2"/>
                </a:solidFill>
                <a:effectLst>
                  <a:reflection blurRad="6350" stA="53000" endA="300" endPos="35500" dir="5400000" sy="-90000" algn="bl" rotWithShape="0"/>
                </a:effectLst>
                <a:uLnTx/>
                <a:uFillTx/>
                <a:latin typeface="Calibri"/>
                <a:ea typeface="+mn-ea"/>
                <a:cs typeface="+mn-cs"/>
              </a:rPr>
              <a:t>a medio-</a:t>
            </a:r>
            <a:r>
              <a:rPr kumimoji="0" sz="4400" b="0" i="0" u="none" strike="noStrike" kern="1200" cap="none" spc="0" normalizeH="0" baseline="0" noProof="0" dirty="0" err="1">
                <a:ln w="0"/>
                <a:solidFill>
                  <a:schemeClr val="tx2"/>
                </a:solidFill>
                <a:effectLst>
                  <a:reflection blurRad="6350" stA="53000" endA="300" endPos="35500" dir="5400000" sy="-90000" algn="bl" rotWithShape="0"/>
                </a:effectLst>
                <a:uLnTx/>
                <a:uFillTx/>
                <a:latin typeface="Calibri"/>
                <a:ea typeface="+mn-ea"/>
                <a:cs typeface="+mn-cs"/>
              </a:rPr>
              <a:t>lungo</a:t>
            </a:r>
            <a:r>
              <a:rPr kumimoji="0" sz="4400" b="0" i="0" u="none" strike="noStrike" kern="1200" cap="none" spc="0" normalizeH="0" baseline="0" noProof="0" dirty="0">
                <a:ln w="0"/>
                <a:solidFill>
                  <a:schemeClr val="tx2"/>
                </a:solidFill>
                <a:effectLst>
                  <a:reflection blurRad="6350" stA="53000" endA="300" endPos="35500" dir="5400000" sy="-90000" algn="bl" rotWithShape="0"/>
                </a:effectLst>
                <a:uLnTx/>
                <a:uFillTx/>
                <a:latin typeface="Calibri"/>
                <a:ea typeface="+mn-ea"/>
                <a:cs typeface="+mn-cs"/>
              </a:rPr>
              <a:t> </a:t>
            </a:r>
            <a:r>
              <a:rPr kumimoji="0" sz="4400" b="0" i="0" u="none" strike="noStrike" kern="1200" cap="none" spc="0" normalizeH="0" baseline="0" noProof="0" dirty="0" err="1">
                <a:ln w="0"/>
                <a:solidFill>
                  <a:schemeClr val="tx2"/>
                </a:solidFill>
                <a:effectLst>
                  <a:reflection blurRad="6350" stA="53000" endA="300" endPos="35500" dir="5400000" sy="-90000" algn="bl" rotWithShape="0"/>
                </a:effectLst>
                <a:uLnTx/>
                <a:uFillTx/>
                <a:latin typeface="Calibri"/>
                <a:ea typeface="+mn-ea"/>
                <a:cs typeface="+mn-cs"/>
              </a:rPr>
              <a:t>termine</a:t>
            </a:r>
            <a:endParaRPr lang="it-IT" sz="4400" b="0" cap="none" spc="0" dirty="0">
              <a:ln w="0"/>
              <a:solidFill>
                <a:schemeClr val="tx2"/>
              </a:solidFill>
              <a:effectLst>
                <a:reflection blurRad="6350" stA="53000" endA="300" endPos="35500" dir="5400000" sy="-90000" algn="bl" rotWithShape="0"/>
              </a:effectLst>
            </a:endParaRPr>
          </a:p>
        </p:txBody>
      </p:sp>
      <p:sp>
        <p:nvSpPr>
          <p:cNvPr id="2" name="Rettangolo 1">
            <a:extLst>
              <a:ext uri="{FF2B5EF4-FFF2-40B4-BE49-F238E27FC236}">
                <a16:creationId xmlns:a16="http://schemas.microsoft.com/office/drawing/2014/main" id="{71D6B167-E50D-0CB1-A7FB-EDAE110CCE8F}"/>
              </a:ext>
            </a:extLst>
          </p:cNvPr>
          <p:cNvSpPr/>
          <p:nvPr/>
        </p:nvSpPr>
        <p:spPr>
          <a:xfrm>
            <a:off x="6144834" y="3827518"/>
            <a:ext cx="6918882" cy="923330"/>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it-IT" sz="5400" b="0" cap="none" spc="0" dirty="0">
                <a:ln w="0"/>
                <a:solidFill>
                  <a:schemeClr val="accent1"/>
                </a:solidFill>
                <a:effectLst>
                  <a:outerShdw blurRad="38100" dist="25400" dir="5400000" algn="ctr" rotWithShape="0">
                    <a:srgbClr val="6E747A">
                      <a:alpha val="43000"/>
                    </a:srgbClr>
                  </a:outerShdw>
                </a:effectLst>
              </a:rPr>
              <a:t>Alimentazione naturale </a:t>
            </a:r>
          </a:p>
        </p:txBody>
      </p:sp>
      <p:sp>
        <p:nvSpPr>
          <p:cNvPr id="14" name="CasellaDiTesto 13">
            <a:extLst>
              <a:ext uri="{FF2B5EF4-FFF2-40B4-BE49-F238E27FC236}">
                <a16:creationId xmlns:a16="http://schemas.microsoft.com/office/drawing/2014/main" id="{37CD8098-46B5-5AEF-E78F-0C550C33AFCE}"/>
              </a:ext>
            </a:extLst>
          </p:cNvPr>
          <p:cNvSpPr txBox="1"/>
          <p:nvPr/>
        </p:nvSpPr>
        <p:spPr>
          <a:xfrm>
            <a:off x="8153400" y="1957317"/>
            <a:ext cx="2743200" cy="76944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it-IT" sz="4400" dirty="0"/>
              <a:t>ONS o NA</a:t>
            </a:r>
          </a:p>
        </p:txBody>
      </p:sp>
      <p:sp>
        <p:nvSpPr>
          <p:cNvPr id="15" name="Freccia a destra 14">
            <a:extLst>
              <a:ext uri="{FF2B5EF4-FFF2-40B4-BE49-F238E27FC236}">
                <a16:creationId xmlns:a16="http://schemas.microsoft.com/office/drawing/2014/main" id="{729DAF91-8F47-3435-FE8B-6C3221021945}"/>
              </a:ext>
            </a:extLst>
          </p:cNvPr>
          <p:cNvSpPr/>
          <p:nvPr/>
        </p:nvSpPr>
        <p:spPr>
          <a:xfrm>
            <a:off x="5943600" y="2215174"/>
            <a:ext cx="1484711" cy="5085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a destra 15">
            <a:extLst>
              <a:ext uri="{FF2B5EF4-FFF2-40B4-BE49-F238E27FC236}">
                <a16:creationId xmlns:a16="http://schemas.microsoft.com/office/drawing/2014/main" id="{6725D090-1F74-9A16-A727-2ED80603110E}"/>
              </a:ext>
            </a:extLst>
          </p:cNvPr>
          <p:cNvSpPr/>
          <p:nvPr/>
        </p:nvSpPr>
        <p:spPr>
          <a:xfrm rot="10800000">
            <a:off x="11250809" y="2240170"/>
            <a:ext cx="1484711" cy="5085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in giù 16">
            <a:extLst>
              <a:ext uri="{FF2B5EF4-FFF2-40B4-BE49-F238E27FC236}">
                <a16:creationId xmlns:a16="http://schemas.microsoft.com/office/drawing/2014/main" id="{9C603FB1-6F5E-8C87-BB60-DD5464BECA6A}"/>
              </a:ext>
            </a:extLst>
          </p:cNvPr>
          <p:cNvSpPr/>
          <p:nvPr/>
        </p:nvSpPr>
        <p:spPr>
          <a:xfrm>
            <a:off x="9131298" y="2836673"/>
            <a:ext cx="685798" cy="92333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in giù 17">
            <a:extLst>
              <a:ext uri="{FF2B5EF4-FFF2-40B4-BE49-F238E27FC236}">
                <a16:creationId xmlns:a16="http://schemas.microsoft.com/office/drawing/2014/main" id="{47ED1073-6478-748F-08A5-8E98044A3A91}"/>
              </a:ext>
            </a:extLst>
          </p:cNvPr>
          <p:cNvSpPr/>
          <p:nvPr/>
        </p:nvSpPr>
        <p:spPr>
          <a:xfrm>
            <a:off x="15392400" y="3695700"/>
            <a:ext cx="381000" cy="123778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in giù 19">
            <a:extLst>
              <a:ext uri="{FF2B5EF4-FFF2-40B4-BE49-F238E27FC236}">
                <a16:creationId xmlns:a16="http://schemas.microsoft.com/office/drawing/2014/main" id="{C7A328B7-6EA8-B681-D60E-9F080F727975}"/>
              </a:ext>
            </a:extLst>
          </p:cNvPr>
          <p:cNvSpPr/>
          <p:nvPr/>
        </p:nvSpPr>
        <p:spPr>
          <a:xfrm rot="5400000">
            <a:off x="9727406" y="5298575"/>
            <a:ext cx="381000" cy="123778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250102" y="15933"/>
            <a:ext cx="4286250" cy="10271066"/>
            <a:chOff x="0" y="0"/>
            <a:chExt cx="5715000" cy="13694754"/>
          </a:xfrm>
        </p:grpSpPr>
        <p:sp>
          <p:nvSpPr>
            <p:cNvPr id="5" name="Freeform 5"/>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6" name="Group 6"/>
          <p:cNvGrpSpPr>
            <a:grpSpLocks noChangeAspect="1"/>
          </p:cNvGrpSpPr>
          <p:nvPr/>
        </p:nvGrpSpPr>
        <p:grpSpPr>
          <a:xfrm>
            <a:off x="12250110" y="870294"/>
            <a:ext cx="4246922" cy="7394526"/>
            <a:chOff x="0" y="0"/>
            <a:chExt cx="5662562" cy="9859368"/>
          </a:xfrm>
        </p:grpSpPr>
        <p:sp>
          <p:nvSpPr>
            <p:cNvPr id="7" name="Freeform 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grpSp>
        <p:nvGrpSpPr>
          <p:cNvPr id="8" name="Group 8"/>
          <p:cNvGrpSpPr/>
          <p:nvPr/>
        </p:nvGrpSpPr>
        <p:grpSpPr>
          <a:xfrm rot="-5400000">
            <a:off x="9109710" y="90156"/>
            <a:ext cx="68578" cy="18288000"/>
            <a:chOff x="0" y="0"/>
            <a:chExt cx="91438" cy="24384000"/>
          </a:xfrm>
        </p:grpSpPr>
        <p:sp>
          <p:nvSpPr>
            <p:cNvPr id="9" name="Freeform 9"/>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10" name="Group 10"/>
          <p:cNvGrpSpPr/>
          <p:nvPr/>
        </p:nvGrpSpPr>
        <p:grpSpPr>
          <a:xfrm rot="-5400000">
            <a:off x="9066069" y="196143"/>
            <a:ext cx="155865" cy="18287998"/>
            <a:chOff x="0" y="0"/>
            <a:chExt cx="207820" cy="24383998"/>
          </a:xfrm>
        </p:grpSpPr>
        <p:sp>
          <p:nvSpPr>
            <p:cNvPr id="11" name="Freeform 11"/>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2" name="Group 12"/>
          <p:cNvGrpSpPr>
            <a:grpSpLocks noChangeAspect="1"/>
          </p:cNvGrpSpPr>
          <p:nvPr/>
        </p:nvGrpSpPr>
        <p:grpSpPr>
          <a:xfrm>
            <a:off x="0" y="9417626"/>
            <a:ext cx="18288000" cy="853440"/>
            <a:chOff x="0" y="0"/>
            <a:chExt cx="24384000" cy="1137920"/>
          </a:xfrm>
        </p:grpSpPr>
        <p:sp>
          <p:nvSpPr>
            <p:cNvPr id="13" name="Freeform 13"/>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3"/>
              <a:stretch>
                <a:fillRect/>
              </a:stretch>
            </a:blipFill>
          </p:spPr>
          <p:txBody>
            <a:bodyPr/>
            <a:lstStyle/>
            <a:p>
              <a:endParaRPr lang="it-IT"/>
            </a:p>
          </p:txBody>
        </p:sp>
      </p:grpSp>
      <p:grpSp>
        <p:nvGrpSpPr>
          <p:cNvPr id="14" name="Group 14"/>
          <p:cNvGrpSpPr/>
          <p:nvPr/>
        </p:nvGrpSpPr>
        <p:grpSpPr>
          <a:xfrm>
            <a:off x="12250102" y="15934"/>
            <a:ext cx="4286250" cy="9179325"/>
            <a:chOff x="0" y="0"/>
            <a:chExt cx="5715000" cy="12239100"/>
          </a:xfrm>
        </p:grpSpPr>
        <p:sp>
          <p:nvSpPr>
            <p:cNvPr id="15" name="Freeform 15"/>
            <p:cNvSpPr/>
            <p:nvPr/>
          </p:nvSpPr>
          <p:spPr>
            <a:xfrm>
              <a:off x="0" y="0"/>
              <a:ext cx="5715000" cy="12239117"/>
            </a:xfrm>
            <a:custGeom>
              <a:avLst/>
              <a:gdLst/>
              <a:ahLst/>
              <a:cxnLst/>
              <a:rect l="l" t="t" r="r" b="b"/>
              <a:pathLst>
                <a:path w="5715000" h="12239117">
                  <a:moveTo>
                    <a:pt x="0" y="12239117"/>
                  </a:moveTo>
                  <a:lnTo>
                    <a:pt x="0" y="0"/>
                  </a:lnTo>
                  <a:lnTo>
                    <a:pt x="5715000" y="0"/>
                  </a:lnTo>
                  <a:lnTo>
                    <a:pt x="5715000" y="12239117"/>
                  </a:lnTo>
                  <a:close/>
                </a:path>
              </a:pathLst>
            </a:custGeom>
            <a:solidFill>
              <a:srgbClr val="FBFCFC"/>
            </a:solidFill>
          </p:spPr>
          <p:txBody>
            <a:bodyPr/>
            <a:lstStyle/>
            <a:p>
              <a:endParaRPr lang="it-IT"/>
            </a:p>
          </p:txBody>
        </p:sp>
      </p:grpSp>
      <p:grpSp>
        <p:nvGrpSpPr>
          <p:cNvPr id="16" name="Group 16"/>
          <p:cNvGrpSpPr>
            <a:grpSpLocks noChangeAspect="1"/>
          </p:cNvGrpSpPr>
          <p:nvPr/>
        </p:nvGrpSpPr>
        <p:grpSpPr>
          <a:xfrm>
            <a:off x="12250110" y="870294"/>
            <a:ext cx="4246922" cy="7394526"/>
            <a:chOff x="0" y="0"/>
            <a:chExt cx="5662562" cy="9859368"/>
          </a:xfrm>
        </p:grpSpPr>
        <p:sp>
          <p:nvSpPr>
            <p:cNvPr id="17" name="Freeform 1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pic>
        <p:nvPicPr>
          <p:cNvPr id="20" name="Immagine 19" descr="Immagine che contiene testo, diagramma, linea, schermata&#10;&#10;Descrizione generata automaticamente">
            <a:extLst>
              <a:ext uri="{FF2B5EF4-FFF2-40B4-BE49-F238E27FC236}">
                <a16:creationId xmlns:a16="http://schemas.microsoft.com/office/drawing/2014/main" id="{9952ECD2-9D26-532E-E675-E1E5656226AF}"/>
              </a:ext>
            </a:extLst>
          </p:cNvPr>
          <p:cNvPicPr>
            <a:picLocks noChangeAspect="1"/>
          </p:cNvPicPr>
          <p:nvPr/>
        </p:nvPicPr>
        <p:blipFill>
          <a:blip r:embed="rId4"/>
          <a:stretch>
            <a:fillRect/>
          </a:stretch>
        </p:blipFill>
        <p:spPr>
          <a:xfrm>
            <a:off x="2049131" y="1423384"/>
            <a:ext cx="14512621" cy="6615716"/>
          </a:xfrm>
          <a:prstGeom prst="rect">
            <a:avLst/>
          </a:prstGeom>
        </p:spPr>
      </p:pic>
      <p:grpSp>
        <p:nvGrpSpPr>
          <p:cNvPr id="21" name="Group 19">
            <a:extLst>
              <a:ext uri="{FF2B5EF4-FFF2-40B4-BE49-F238E27FC236}">
                <a16:creationId xmlns:a16="http://schemas.microsoft.com/office/drawing/2014/main" id="{A9708550-3548-B776-7406-A62CB636B02F}"/>
              </a:ext>
            </a:extLst>
          </p:cNvPr>
          <p:cNvGrpSpPr>
            <a:grpSpLocks noChangeAspect="1"/>
          </p:cNvGrpSpPr>
          <p:nvPr/>
        </p:nvGrpSpPr>
        <p:grpSpPr>
          <a:xfrm>
            <a:off x="228600" y="-25400"/>
            <a:ext cx="1942580" cy="2700042"/>
            <a:chOff x="0" y="0"/>
            <a:chExt cx="3347810" cy="4653206"/>
          </a:xfrm>
        </p:grpSpPr>
        <p:sp>
          <p:nvSpPr>
            <p:cNvPr id="22" name="Freeform 20">
              <a:extLst>
                <a:ext uri="{FF2B5EF4-FFF2-40B4-BE49-F238E27FC236}">
                  <a16:creationId xmlns:a16="http://schemas.microsoft.com/office/drawing/2014/main" id="{FA60BC80-DFC4-9269-225A-7F310E993A61}"/>
                </a:ext>
              </a:extLst>
            </p:cNvPr>
            <p:cNvSpPr/>
            <p:nvPr/>
          </p:nvSpPr>
          <p:spPr>
            <a:xfrm>
              <a:off x="0" y="0"/>
              <a:ext cx="3347847" cy="4653153"/>
            </a:xfrm>
            <a:custGeom>
              <a:avLst/>
              <a:gdLst/>
              <a:ahLst/>
              <a:cxnLst/>
              <a:rect l="l" t="t" r="r" b="b"/>
              <a:pathLst>
                <a:path w="3347847" h="4653153">
                  <a:moveTo>
                    <a:pt x="0" y="0"/>
                  </a:moveTo>
                  <a:lnTo>
                    <a:pt x="3347847" y="0"/>
                  </a:lnTo>
                  <a:lnTo>
                    <a:pt x="3347847" y="4653153"/>
                  </a:lnTo>
                  <a:lnTo>
                    <a:pt x="0" y="4653153"/>
                  </a:lnTo>
                  <a:lnTo>
                    <a:pt x="0" y="0"/>
                  </a:lnTo>
                  <a:close/>
                </a:path>
              </a:pathLst>
            </a:custGeom>
            <a:blipFill>
              <a:blip r:embed="rId5"/>
              <a:stretch>
                <a:fillRect r="1" b="-1"/>
              </a:stretch>
            </a:blipFill>
          </p:spPr>
          <p:txBody>
            <a:bodyPr/>
            <a:lstStyle/>
            <a:p>
              <a:endParaRPr lang="it-IT"/>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250102" y="15933"/>
            <a:ext cx="4286250" cy="10271066"/>
            <a:chOff x="0" y="0"/>
            <a:chExt cx="5715000" cy="13694754"/>
          </a:xfrm>
        </p:grpSpPr>
        <p:sp>
          <p:nvSpPr>
            <p:cNvPr id="5" name="Freeform 5"/>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6" name="Group 6"/>
          <p:cNvGrpSpPr>
            <a:grpSpLocks noChangeAspect="1"/>
          </p:cNvGrpSpPr>
          <p:nvPr/>
        </p:nvGrpSpPr>
        <p:grpSpPr>
          <a:xfrm>
            <a:off x="10775906" y="1288262"/>
            <a:ext cx="4246922" cy="7394526"/>
            <a:chOff x="0" y="0"/>
            <a:chExt cx="5662562" cy="9859368"/>
          </a:xfrm>
        </p:grpSpPr>
        <p:sp>
          <p:nvSpPr>
            <p:cNvPr id="7" name="Freeform 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grpSp>
        <p:nvGrpSpPr>
          <p:cNvPr id="8" name="Group 8"/>
          <p:cNvGrpSpPr/>
          <p:nvPr/>
        </p:nvGrpSpPr>
        <p:grpSpPr>
          <a:xfrm rot="-5400000">
            <a:off x="9109710" y="90156"/>
            <a:ext cx="68578" cy="18288000"/>
            <a:chOff x="0" y="0"/>
            <a:chExt cx="91438" cy="24384000"/>
          </a:xfrm>
        </p:grpSpPr>
        <p:sp>
          <p:nvSpPr>
            <p:cNvPr id="9" name="Freeform 9"/>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10" name="Group 10"/>
          <p:cNvGrpSpPr/>
          <p:nvPr/>
        </p:nvGrpSpPr>
        <p:grpSpPr>
          <a:xfrm rot="-5400000">
            <a:off x="9066069" y="196143"/>
            <a:ext cx="155865" cy="18287998"/>
            <a:chOff x="0" y="0"/>
            <a:chExt cx="207820" cy="24383998"/>
          </a:xfrm>
        </p:grpSpPr>
        <p:sp>
          <p:nvSpPr>
            <p:cNvPr id="11" name="Freeform 11"/>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2" name="Group 12"/>
          <p:cNvGrpSpPr>
            <a:grpSpLocks noChangeAspect="1"/>
          </p:cNvGrpSpPr>
          <p:nvPr/>
        </p:nvGrpSpPr>
        <p:grpSpPr>
          <a:xfrm>
            <a:off x="0" y="9417626"/>
            <a:ext cx="18288000" cy="853440"/>
            <a:chOff x="0" y="0"/>
            <a:chExt cx="24384000" cy="1137920"/>
          </a:xfrm>
        </p:grpSpPr>
        <p:sp>
          <p:nvSpPr>
            <p:cNvPr id="13" name="Freeform 13"/>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3"/>
              <a:stretch>
                <a:fillRect/>
              </a:stretch>
            </a:blipFill>
          </p:spPr>
          <p:txBody>
            <a:bodyPr/>
            <a:lstStyle/>
            <a:p>
              <a:endParaRPr lang="it-IT"/>
            </a:p>
          </p:txBody>
        </p:sp>
      </p:grpSp>
      <p:sp>
        <p:nvSpPr>
          <p:cNvPr id="18" name="TextBox 1">
            <a:extLst>
              <a:ext uri="{FF2B5EF4-FFF2-40B4-BE49-F238E27FC236}">
                <a16:creationId xmlns:a16="http://schemas.microsoft.com/office/drawing/2014/main" id="{B3001E41-1F1A-2FBA-C79E-24D9CA4EA169}"/>
              </a:ext>
            </a:extLst>
          </p:cNvPr>
          <p:cNvSpPr txBox="1"/>
          <p:nvPr/>
        </p:nvSpPr>
        <p:spPr>
          <a:xfrm>
            <a:off x="5231709" y="183731"/>
            <a:ext cx="7824578" cy="584775"/>
          </a:xfrm>
          <a:prstGeom prst="rect">
            <a:avLst/>
          </a:prstGeom>
          <a:noFill/>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tabLst/>
              <a:defRPr sz="3200" b="1">
                <a:solidFill>
                  <a:srgbClr val="003366"/>
                </a:solidFill>
              </a:defRPr>
            </a:pPr>
            <a:r>
              <a:rPr kumimoji="0" sz="3200" b="1" i="0" u="none" strike="noStrike" kern="0" cap="none" spc="0" normalizeH="0" baseline="0" noProof="0" dirty="0" err="1">
                <a:ln>
                  <a:noFill/>
                </a:ln>
                <a:solidFill>
                  <a:srgbClr val="003366"/>
                </a:solidFill>
                <a:effectLst/>
                <a:uLnTx/>
                <a:uFillTx/>
              </a:rPr>
              <a:t>Malnutrizione</a:t>
            </a:r>
            <a:r>
              <a:rPr kumimoji="0" sz="3200" b="1" i="0" u="none" strike="noStrike" kern="0" cap="none" spc="0" normalizeH="0" baseline="0" noProof="0" dirty="0">
                <a:ln>
                  <a:noFill/>
                </a:ln>
                <a:solidFill>
                  <a:srgbClr val="003366"/>
                </a:solidFill>
                <a:effectLst/>
                <a:uLnTx/>
                <a:uFillTx/>
              </a:rPr>
              <a:t> </a:t>
            </a:r>
            <a:r>
              <a:rPr kumimoji="0" sz="3200" b="1" i="0" u="none" strike="noStrike" kern="0" cap="none" spc="0" normalizeH="0" baseline="0" noProof="0" dirty="0" err="1">
                <a:ln>
                  <a:noFill/>
                </a:ln>
                <a:solidFill>
                  <a:srgbClr val="003366"/>
                </a:solidFill>
                <a:effectLst/>
                <a:uLnTx/>
                <a:uFillTx/>
              </a:rPr>
              <a:t>proteica</a:t>
            </a:r>
            <a:r>
              <a:rPr kumimoji="0" sz="3200" b="1" i="0" u="none" strike="noStrike" kern="0" cap="none" spc="0" normalizeH="0" baseline="0" noProof="0" dirty="0">
                <a:ln>
                  <a:noFill/>
                </a:ln>
                <a:solidFill>
                  <a:srgbClr val="003366"/>
                </a:solidFill>
                <a:effectLst/>
                <a:uLnTx/>
                <a:uFillTx/>
              </a:rPr>
              <a:t> in </a:t>
            </a:r>
            <a:r>
              <a:rPr kumimoji="0" sz="3200" b="1" i="0" u="none" strike="noStrike" kern="0" cap="none" spc="0" normalizeH="0" baseline="0" noProof="0" dirty="0" err="1">
                <a:ln>
                  <a:noFill/>
                </a:ln>
                <a:solidFill>
                  <a:srgbClr val="003366"/>
                </a:solidFill>
                <a:effectLst/>
                <a:uLnTx/>
                <a:uFillTx/>
              </a:rPr>
              <a:t>chirurgia</a:t>
            </a:r>
            <a:r>
              <a:rPr kumimoji="0" sz="3200" b="1" i="0" u="none" strike="noStrike" kern="0" cap="none" spc="0" normalizeH="0" baseline="0" noProof="0" dirty="0">
                <a:ln>
                  <a:noFill/>
                </a:ln>
                <a:solidFill>
                  <a:srgbClr val="003366"/>
                </a:solidFill>
                <a:effectLst/>
                <a:uLnTx/>
                <a:uFillTx/>
              </a:rPr>
              <a:t> </a:t>
            </a:r>
            <a:r>
              <a:rPr kumimoji="0" sz="3200" b="1" i="0" u="none" strike="noStrike" kern="0" cap="none" spc="0" normalizeH="0" baseline="0" noProof="0" dirty="0" err="1">
                <a:ln>
                  <a:noFill/>
                </a:ln>
                <a:solidFill>
                  <a:srgbClr val="003366"/>
                </a:solidFill>
                <a:effectLst/>
                <a:uLnTx/>
                <a:uFillTx/>
              </a:rPr>
              <a:t>bariatrica</a:t>
            </a:r>
            <a:endParaRPr kumimoji="0" sz="3200" b="1" i="0" u="none" strike="noStrike" kern="0" cap="none" spc="0" normalizeH="0" baseline="0" noProof="0" dirty="0">
              <a:ln>
                <a:noFill/>
              </a:ln>
              <a:solidFill>
                <a:srgbClr val="003366"/>
              </a:solidFill>
              <a:effectLst/>
              <a:uLnTx/>
              <a:uFillTx/>
            </a:endParaRPr>
          </a:p>
        </p:txBody>
      </p:sp>
      <p:sp>
        <p:nvSpPr>
          <p:cNvPr id="20" name="CasellaDiTesto 19">
            <a:extLst>
              <a:ext uri="{FF2B5EF4-FFF2-40B4-BE49-F238E27FC236}">
                <a16:creationId xmlns:a16="http://schemas.microsoft.com/office/drawing/2014/main" id="{69792F61-0EBB-04FA-3148-5FD2613AE811}"/>
              </a:ext>
            </a:extLst>
          </p:cNvPr>
          <p:cNvSpPr txBox="1"/>
          <p:nvPr/>
        </p:nvSpPr>
        <p:spPr>
          <a:xfrm>
            <a:off x="5852269" y="1053142"/>
            <a:ext cx="5334000"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it-IT" b="1" kern="0" dirty="0">
                <a:solidFill>
                  <a:prstClr val="black"/>
                </a:solidFill>
              </a:rPr>
              <a:t>Cause principali</a:t>
            </a:r>
            <a:br>
              <a:rPr lang="it-IT" kern="0" dirty="0">
                <a:solidFill>
                  <a:prstClr val="black"/>
                </a:solidFill>
              </a:rPr>
            </a:br>
            <a:r>
              <a:rPr lang="it-IT" kern="0" dirty="0">
                <a:solidFill>
                  <a:prstClr val="black"/>
                </a:solidFill>
              </a:rPr>
              <a:t>- </a:t>
            </a:r>
            <a:r>
              <a:rPr lang="it-IT" b="1" kern="0" dirty="0">
                <a:solidFill>
                  <a:prstClr val="black"/>
                </a:solidFill>
              </a:rPr>
              <a:t>Ridotto apporto </a:t>
            </a:r>
            <a:r>
              <a:rPr lang="it-IT" kern="0" dirty="0">
                <a:solidFill>
                  <a:prstClr val="black"/>
                </a:solidFill>
              </a:rPr>
              <a:t>(nausea, vomito, scarso </a:t>
            </a:r>
            <a:r>
              <a:rPr lang="it-IT" kern="0" dirty="0" err="1">
                <a:solidFill>
                  <a:prstClr val="black"/>
                </a:solidFill>
              </a:rPr>
              <a:t>intake</a:t>
            </a:r>
            <a:r>
              <a:rPr lang="it-IT" kern="0" dirty="0">
                <a:solidFill>
                  <a:prstClr val="black"/>
                </a:solidFill>
              </a:rPr>
              <a:t>)</a:t>
            </a:r>
            <a:br>
              <a:rPr lang="it-IT" kern="0" dirty="0">
                <a:solidFill>
                  <a:prstClr val="black"/>
                </a:solidFill>
              </a:rPr>
            </a:br>
            <a:r>
              <a:rPr lang="it-IT" kern="0" dirty="0">
                <a:solidFill>
                  <a:prstClr val="black"/>
                </a:solidFill>
              </a:rPr>
              <a:t>- </a:t>
            </a:r>
            <a:r>
              <a:rPr lang="it-IT" b="1" kern="0" dirty="0">
                <a:solidFill>
                  <a:prstClr val="black"/>
                </a:solidFill>
              </a:rPr>
              <a:t>Malassorbimento</a:t>
            </a:r>
            <a:r>
              <a:rPr lang="it-IT" kern="0" dirty="0">
                <a:solidFill>
                  <a:prstClr val="black"/>
                </a:solidFill>
              </a:rPr>
              <a:t> intestinale</a:t>
            </a:r>
            <a:br>
              <a:rPr lang="it-IT" kern="0" dirty="0">
                <a:solidFill>
                  <a:prstClr val="black"/>
                </a:solidFill>
              </a:rPr>
            </a:br>
            <a:r>
              <a:rPr lang="it-IT" kern="0" dirty="0">
                <a:solidFill>
                  <a:prstClr val="black"/>
                </a:solidFill>
              </a:rPr>
              <a:t>- </a:t>
            </a:r>
            <a:r>
              <a:rPr lang="it-IT" b="1" kern="0" dirty="0">
                <a:solidFill>
                  <a:prstClr val="black"/>
                </a:solidFill>
              </a:rPr>
              <a:t>Aumentato fabbisogno</a:t>
            </a:r>
          </a:p>
          <a:p>
            <a:pPr algn="ctr"/>
            <a:r>
              <a:rPr lang="it-IT" b="1" kern="0" dirty="0">
                <a:solidFill>
                  <a:prstClr val="black"/>
                </a:solidFill>
              </a:rPr>
              <a:t> </a:t>
            </a:r>
            <a:r>
              <a:rPr lang="it-IT" kern="0" dirty="0">
                <a:solidFill>
                  <a:prstClr val="black"/>
                </a:solidFill>
              </a:rPr>
              <a:t>(infezioni, cicatrizzazione, Gravidanza e altre condizioni di aumentata richiesta)</a:t>
            </a:r>
            <a:endParaRPr lang="it-IT" dirty="0"/>
          </a:p>
        </p:txBody>
      </p:sp>
      <p:sp>
        <p:nvSpPr>
          <p:cNvPr id="22" name="CasellaDiTesto 21">
            <a:extLst>
              <a:ext uri="{FF2B5EF4-FFF2-40B4-BE49-F238E27FC236}">
                <a16:creationId xmlns:a16="http://schemas.microsoft.com/office/drawing/2014/main" id="{BBD10CF4-3407-7CD3-FB61-FB0020AF5D90}"/>
              </a:ext>
            </a:extLst>
          </p:cNvPr>
          <p:cNvSpPr txBox="1"/>
          <p:nvPr/>
        </p:nvSpPr>
        <p:spPr>
          <a:xfrm>
            <a:off x="5355020" y="3283050"/>
            <a:ext cx="6382702" cy="268791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sz="1800">
                <a:latin typeface="Calibri"/>
              </a:defRPr>
            </a:pPr>
            <a:r>
              <a:rPr kumimoji="0" lang="it-IT" sz="1800" b="1" i="0" u="none" strike="noStrike" kern="0" cap="none" spc="0" normalizeH="0" baseline="0" noProof="0" dirty="0">
                <a:ln>
                  <a:noFill/>
                </a:ln>
                <a:solidFill>
                  <a:prstClr val="black"/>
                </a:solidFill>
                <a:effectLst/>
                <a:uLnTx/>
                <a:uFillTx/>
                <a:latin typeface="Calibri"/>
                <a:ea typeface="+mn-ea"/>
                <a:cs typeface="+mn-cs"/>
              </a:rPr>
              <a:t>Segni clinici</a:t>
            </a:r>
            <a:br>
              <a:rPr kumimoji="0" lang="it-IT" sz="1800" b="0" i="0" u="none" strike="noStrike" kern="0" cap="none" spc="0" normalizeH="0" baseline="0" noProof="0" dirty="0">
                <a:ln>
                  <a:noFill/>
                </a:ln>
                <a:solidFill>
                  <a:prstClr val="black"/>
                </a:solidFill>
                <a:effectLst/>
                <a:uLnTx/>
                <a:uFillTx/>
                <a:latin typeface="Calibri"/>
                <a:ea typeface="+mn-ea"/>
                <a:cs typeface="+mn-cs"/>
              </a:rPr>
            </a:br>
            <a:r>
              <a:rPr kumimoji="0" lang="it-IT" sz="1800" b="0" i="0" u="none" strike="noStrike" kern="0" cap="none" spc="0" normalizeH="0" baseline="0" noProof="0" dirty="0">
                <a:ln>
                  <a:noFill/>
                </a:ln>
                <a:solidFill>
                  <a:prstClr val="black"/>
                </a:solidFill>
                <a:effectLst/>
                <a:uLnTx/>
                <a:uFillTx/>
                <a:latin typeface="Calibri"/>
                <a:ea typeface="+mn-ea"/>
                <a:cs typeface="+mn-cs"/>
              </a:rPr>
              <a:t>- Astenia e affaticabilità, </a:t>
            </a:r>
            <a:r>
              <a:rPr kumimoji="0" lang="it-IT" sz="1800" b="0" i="0" u="none" strike="noStrike" kern="0" cap="none" spc="0" normalizeH="0" baseline="0" noProof="0" dirty="0" err="1">
                <a:ln>
                  <a:noFill/>
                </a:ln>
                <a:solidFill>
                  <a:prstClr val="black"/>
                </a:solidFill>
                <a:effectLst/>
                <a:uLnTx/>
                <a:uFillTx/>
                <a:latin typeface="Calibri"/>
                <a:ea typeface="+mn-ea"/>
                <a:cs typeface="+mn-cs"/>
              </a:rPr>
              <a:t>sarcopenia</a:t>
            </a:r>
            <a:r>
              <a:rPr kumimoji="0" lang="it-IT" sz="1800" b="0" i="0" u="none" strike="noStrike" kern="0" cap="none" spc="0" normalizeH="0" baseline="0" noProof="0" dirty="0">
                <a:ln>
                  <a:noFill/>
                </a:ln>
                <a:solidFill>
                  <a:prstClr val="black"/>
                </a:solidFill>
                <a:effectLst/>
                <a:uLnTx/>
                <a:uFillTx/>
                <a:latin typeface="Calibri"/>
                <a:ea typeface="+mn-ea"/>
                <a:cs typeface="+mn-cs"/>
              </a:rPr>
              <a:t>, edemi, perdita capelli</a:t>
            </a:r>
            <a:br>
              <a:rPr kumimoji="0" lang="it-IT" sz="1800" b="0" i="0" u="none" strike="noStrike" kern="0" cap="none" spc="0" normalizeH="0" baseline="0" noProof="0" dirty="0">
                <a:ln>
                  <a:noFill/>
                </a:ln>
                <a:solidFill>
                  <a:prstClr val="black"/>
                </a:solidFill>
                <a:effectLst/>
                <a:uLnTx/>
                <a:uFillTx/>
                <a:latin typeface="Calibri"/>
                <a:ea typeface="+mn-ea"/>
                <a:cs typeface="+mn-cs"/>
              </a:rPr>
            </a:br>
            <a:r>
              <a:rPr kumimoji="0" lang="it-IT" sz="1800" b="0" i="0" u="none" strike="noStrike" kern="0" cap="none" spc="0" normalizeH="0" baseline="0" noProof="0" dirty="0">
                <a:ln>
                  <a:noFill/>
                </a:ln>
                <a:solidFill>
                  <a:prstClr val="black"/>
                </a:solidFill>
                <a:effectLst/>
                <a:uLnTx/>
                <a:uFillTx/>
                <a:latin typeface="Calibri"/>
                <a:ea typeface="+mn-ea"/>
                <a:cs typeface="+mn-cs"/>
              </a:rPr>
              <a:t>- Ipoalbuminemia, alterazioni immunitarie</a:t>
            </a:r>
            <a:br>
              <a:rPr kumimoji="0" lang="it-IT" sz="1800" b="0" i="0" u="none" strike="noStrike" kern="0" cap="none" spc="0" normalizeH="0" baseline="0" noProof="0" dirty="0">
                <a:ln>
                  <a:noFill/>
                </a:ln>
                <a:solidFill>
                  <a:prstClr val="black"/>
                </a:solidFill>
                <a:effectLst/>
                <a:uLnTx/>
                <a:uFillTx/>
                <a:latin typeface="Calibri"/>
                <a:ea typeface="+mn-ea"/>
                <a:cs typeface="+mn-cs"/>
              </a:rPr>
            </a:br>
            <a:r>
              <a:rPr kumimoji="0" lang="it-IT" sz="1800" b="0" i="0" u="none" strike="noStrike" kern="0" cap="none" spc="0" normalizeH="0" baseline="0" noProof="0" dirty="0">
                <a:ln>
                  <a:noFill/>
                </a:ln>
                <a:solidFill>
                  <a:prstClr val="black"/>
                </a:solidFill>
                <a:effectLst/>
                <a:uLnTx/>
                <a:uFillTx/>
                <a:latin typeface="Calibri"/>
                <a:ea typeface="+mn-ea"/>
                <a:cs typeface="+mn-cs"/>
              </a:rPr>
              <a:t>- Nei casi gravi: </a:t>
            </a:r>
            <a:r>
              <a:rPr kumimoji="0" lang="it-IT" sz="1800" b="0" i="0" u="none" strike="noStrike" kern="0" cap="none" spc="0" normalizeH="0" baseline="0" noProof="0" dirty="0" err="1">
                <a:ln>
                  <a:noFill/>
                </a:ln>
                <a:solidFill>
                  <a:prstClr val="black"/>
                </a:solidFill>
                <a:effectLst/>
                <a:uLnTx/>
                <a:uFillTx/>
                <a:latin typeface="Calibri"/>
                <a:ea typeface="+mn-ea"/>
                <a:cs typeface="+mn-cs"/>
              </a:rPr>
              <a:t>kwashiorkor</a:t>
            </a:r>
            <a:r>
              <a:rPr kumimoji="0" lang="it-IT" sz="1800" b="0" i="0" u="none" strike="noStrike" kern="0" cap="none" spc="0" normalizeH="0" baseline="0" noProof="0" dirty="0">
                <a:ln>
                  <a:noFill/>
                </a:ln>
                <a:solidFill>
                  <a:prstClr val="black"/>
                </a:solidFill>
                <a:effectLst/>
                <a:uLnTx/>
                <a:uFillTx/>
                <a:latin typeface="Calibri"/>
                <a:ea typeface="+mn-ea"/>
                <a:cs typeface="+mn-cs"/>
              </a:rPr>
              <a:t> bariatrico</a:t>
            </a:r>
            <a:br>
              <a:rPr kumimoji="0" lang="it-IT" sz="1800" b="0" i="0" u="none" strike="noStrike" kern="0" cap="none" spc="0" normalizeH="0" baseline="0" noProof="0" dirty="0">
                <a:ln>
                  <a:noFill/>
                </a:ln>
                <a:solidFill>
                  <a:prstClr val="black"/>
                </a:solidFill>
                <a:effectLst/>
                <a:uLnTx/>
                <a:uFillTx/>
                <a:latin typeface="Calibri"/>
                <a:ea typeface="+mn-ea"/>
                <a:cs typeface="+mn-cs"/>
              </a:rPr>
            </a:br>
            <a:br>
              <a:rPr kumimoji="0" lang="it-IT" sz="1800" b="0" i="0" u="none" strike="noStrike" kern="0" cap="none" spc="0" normalizeH="0" baseline="0" noProof="0" dirty="0">
                <a:ln>
                  <a:noFill/>
                </a:ln>
                <a:solidFill>
                  <a:prstClr val="black"/>
                </a:solidFill>
                <a:effectLst/>
                <a:uLnTx/>
                <a:uFillTx/>
                <a:latin typeface="Calibri"/>
                <a:ea typeface="+mn-ea"/>
                <a:cs typeface="+mn-cs"/>
              </a:rPr>
            </a:br>
            <a:r>
              <a:rPr kumimoji="0" lang="it-IT" sz="1800" b="1" i="0" u="none" strike="noStrike" kern="0" cap="none" spc="0" normalizeH="0" baseline="0" noProof="0" dirty="0">
                <a:ln>
                  <a:noFill/>
                </a:ln>
                <a:solidFill>
                  <a:prstClr val="black"/>
                </a:solidFill>
                <a:effectLst/>
                <a:uLnTx/>
                <a:uFillTx/>
                <a:latin typeface="Calibri"/>
                <a:ea typeface="+mn-ea"/>
                <a:cs typeface="+mn-cs"/>
              </a:rPr>
              <a:t>Diagnosi</a:t>
            </a:r>
            <a:br>
              <a:rPr kumimoji="0" lang="it-IT" sz="1800" b="0" i="0" u="none" strike="noStrike" kern="0" cap="none" spc="0" normalizeH="0" baseline="0" noProof="0" dirty="0">
                <a:ln>
                  <a:noFill/>
                </a:ln>
                <a:solidFill>
                  <a:prstClr val="black"/>
                </a:solidFill>
                <a:effectLst/>
                <a:uLnTx/>
                <a:uFillTx/>
                <a:latin typeface="Calibri"/>
                <a:ea typeface="+mn-ea"/>
                <a:cs typeface="+mn-cs"/>
              </a:rPr>
            </a:br>
            <a:r>
              <a:rPr kumimoji="0" lang="it-IT" sz="1800" b="0" i="0" u="none" strike="noStrike" kern="0" cap="none" spc="0" normalizeH="0" baseline="0" noProof="0" dirty="0">
                <a:ln>
                  <a:noFill/>
                </a:ln>
                <a:solidFill>
                  <a:prstClr val="black"/>
                </a:solidFill>
                <a:effectLst/>
                <a:uLnTx/>
                <a:uFillTx/>
                <a:latin typeface="Calibri"/>
                <a:ea typeface="+mn-ea"/>
                <a:cs typeface="+mn-cs"/>
              </a:rPr>
              <a:t>- </a:t>
            </a:r>
            <a:r>
              <a:rPr kumimoji="0" lang="it-IT" sz="1800" b="1" i="0" u="none" strike="noStrike" kern="0" cap="none" spc="0" normalizeH="0" baseline="0" noProof="0" dirty="0">
                <a:ln>
                  <a:noFill/>
                </a:ln>
                <a:solidFill>
                  <a:prstClr val="black"/>
                </a:solidFill>
                <a:effectLst/>
                <a:uLnTx/>
                <a:uFillTx/>
                <a:latin typeface="Calibri"/>
                <a:ea typeface="+mn-ea"/>
                <a:cs typeface="+mn-cs"/>
              </a:rPr>
              <a:t>Albumina</a:t>
            </a:r>
            <a:r>
              <a:rPr kumimoji="0" lang="it-IT" sz="1800" b="0" i="0" u="none" strike="noStrike" kern="0" cap="none" spc="0" normalizeH="0" baseline="0" noProof="0" dirty="0">
                <a:ln>
                  <a:noFill/>
                </a:ln>
                <a:solidFill>
                  <a:prstClr val="black"/>
                </a:solidFill>
                <a:effectLst/>
                <a:uLnTx/>
                <a:uFillTx/>
                <a:latin typeface="Calibri"/>
                <a:ea typeface="+mn-ea"/>
                <a:cs typeface="+mn-cs"/>
              </a:rPr>
              <a:t> &lt; 3.5 g/</a:t>
            </a:r>
            <a:r>
              <a:rPr kumimoji="0" lang="it-IT" sz="1800" b="0" i="0" u="none" strike="noStrike" kern="0" cap="none" spc="0" normalizeH="0" baseline="0" noProof="0" dirty="0" err="1">
                <a:ln>
                  <a:noFill/>
                </a:ln>
                <a:solidFill>
                  <a:prstClr val="black"/>
                </a:solidFill>
                <a:effectLst/>
                <a:uLnTx/>
                <a:uFillTx/>
                <a:latin typeface="Calibri"/>
                <a:ea typeface="+mn-ea"/>
                <a:cs typeface="+mn-cs"/>
              </a:rPr>
              <a:t>dL</a:t>
            </a:r>
            <a:r>
              <a:rPr kumimoji="0" lang="it-IT" sz="1800" b="0" i="0" u="none" strike="noStrike" kern="0" cap="none" spc="0" normalizeH="0" baseline="0" noProof="0" dirty="0">
                <a:ln>
                  <a:noFill/>
                </a:ln>
                <a:solidFill>
                  <a:prstClr val="black"/>
                </a:solidFill>
                <a:effectLst/>
                <a:uLnTx/>
                <a:uFillTx/>
                <a:latin typeface="Calibri"/>
                <a:ea typeface="+mn-ea"/>
                <a:cs typeface="+mn-cs"/>
              </a:rPr>
              <a:t>, </a:t>
            </a:r>
            <a:r>
              <a:rPr kumimoji="0" lang="it-IT" sz="1800" b="1" i="0" u="none" strike="noStrike" kern="0" cap="none" spc="0" normalizeH="0" baseline="0" noProof="0" dirty="0" err="1">
                <a:ln>
                  <a:noFill/>
                </a:ln>
                <a:solidFill>
                  <a:prstClr val="black"/>
                </a:solidFill>
                <a:effectLst/>
                <a:uLnTx/>
                <a:uFillTx/>
                <a:latin typeface="Calibri"/>
                <a:ea typeface="+mn-ea"/>
                <a:cs typeface="+mn-cs"/>
              </a:rPr>
              <a:t>prealbumina</a:t>
            </a:r>
            <a:r>
              <a:rPr kumimoji="0" lang="it-IT" sz="1800" b="0" i="0" u="none" strike="noStrike" kern="0" cap="none" spc="0" normalizeH="0" baseline="0" noProof="0" dirty="0">
                <a:ln>
                  <a:noFill/>
                </a:ln>
                <a:solidFill>
                  <a:prstClr val="black"/>
                </a:solidFill>
                <a:effectLst/>
                <a:uLnTx/>
                <a:uFillTx/>
                <a:latin typeface="Calibri"/>
                <a:ea typeface="+mn-ea"/>
                <a:cs typeface="+mn-cs"/>
              </a:rPr>
              <a:t> &lt; 15 mg/</a:t>
            </a:r>
            <a:r>
              <a:rPr kumimoji="0" lang="it-IT" sz="1800" b="0" i="0" u="none" strike="noStrike" kern="0" cap="none" spc="0" normalizeH="0" baseline="0" noProof="0" dirty="0" err="1">
                <a:ln>
                  <a:noFill/>
                </a:ln>
                <a:solidFill>
                  <a:prstClr val="black"/>
                </a:solidFill>
                <a:effectLst/>
                <a:uLnTx/>
                <a:uFillTx/>
                <a:latin typeface="Calibri"/>
                <a:ea typeface="+mn-ea"/>
                <a:cs typeface="+mn-cs"/>
              </a:rPr>
              <a:t>dL</a:t>
            </a:r>
            <a:br>
              <a:rPr kumimoji="0" lang="it-IT" sz="1800" b="0" i="0" u="none" strike="noStrike" kern="0" cap="none" spc="0" normalizeH="0" baseline="0" noProof="0" dirty="0">
                <a:ln>
                  <a:noFill/>
                </a:ln>
                <a:solidFill>
                  <a:prstClr val="black"/>
                </a:solidFill>
                <a:effectLst/>
                <a:uLnTx/>
                <a:uFillTx/>
                <a:latin typeface="Calibri"/>
                <a:ea typeface="+mn-ea"/>
                <a:cs typeface="+mn-cs"/>
              </a:rPr>
            </a:br>
            <a:r>
              <a:rPr kumimoji="0" lang="it-IT" sz="1800" b="0" i="0" u="none" strike="noStrike" kern="0" cap="none" spc="0" normalizeH="0" baseline="0" noProof="0" dirty="0">
                <a:ln>
                  <a:noFill/>
                </a:ln>
                <a:solidFill>
                  <a:prstClr val="black"/>
                </a:solidFill>
                <a:effectLst/>
                <a:uLnTx/>
                <a:uFillTx/>
                <a:latin typeface="Calibri"/>
                <a:ea typeface="+mn-ea"/>
                <a:cs typeface="+mn-cs"/>
              </a:rPr>
              <a:t>- </a:t>
            </a:r>
            <a:r>
              <a:rPr kumimoji="0" lang="it-IT" sz="1800" b="1" i="0" u="none" strike="noStrike" kern="0" cap="none" spc="0" normalizeH="0" baseline="0" noProof="0" dirty="0">
                <a:ln>
                  <a:noFill/>
                </a:ln>
                <a:solidFill>
                  <a:prstClr val="black"/>
                </a:solidFill>
                <a:effectLst/>
                <a:uLnTx/>
                <a:uFillTx/>
                <a:latin typeface="Calibri"/>
                <a:ea typeface="+mn-ea"/>
                <a:cs typeface="+mn-cs"/>
              </a:rPr>
              <a:t>Ridotta massa magra </a:t>
            </a:r>
            <a:r>
              <a:rPr kumimoji="0" lang="it-IT" sz="1800" b="0" i="0" u="none" strike="noStrike" kern="0" cap="none" spc="0" normalizeH="0" baseline="0" noProof="0" dirty="0">
                <a:ln>
                  <a:noFill/>
                </a:ln>
                <a:solidFill>
                  <a:prstClr val="black"/>
                </a:solidFill>
                <a:effectLst/>
                <a:uLnTx/>
                <a:uFillTx/>
                <a:latin typeface="Calibri"/>
                <a:ea typeface="+mn-ea"/>
                <a:cs typeface="+mn-cs"/>
              </a:rPr>
              <a:t>(BIA/DEXA)</a:t>
            </a:r>
          </a:p>
          <a:p>
            <a:pPr marL="0" marR="0" lvl="0" indent="0" algn="ctr" defTabSz="457200" rtl="0" eaLnBrk="1" fontAlgn="auto" latinLnBrk="0" hangingPunct="1">
              <a:lnSpc>
                <a:spcPct val="100000"/>
              </a:lnSpc>
              <a:spcBef>
                <a:spcPts val="0"/>
              </a:spcBef>
              <a:spcAft>
                <a:spcPts val="800"/>
              </a:spcAft>
              <a:buClrTx/>
              <a:buSzTx/>
              <a:buFontTx/>
              <a:buNone/>
              <a:tabLst/>
              <a:defRPr sz="1800">
                <a:latin typeface="Calibri"/>
              </a:defRPr>
            </a:pPr>
            <a:r>
              <a:rPr kumimoji="0" lang="it-IT" sz="1800" b="0" i="0" u="none" strike="noStrike" kern="0" cap="none" spc="0" normalizeH="0" baseline="0" noProof="0" dirty="0">
                <a:ln>
                  <a:noFill/>
                </a:ln>
                <a:solidFill>
                  <a:prstClr val="black"/>
                </a:solidFill>
                <a:effectLst/>
                <a:uLnTx/>
                <a:uFillTx/>
                <a:latin typeface="Calibri"/>
                <a:ea typeface="+mn-ea"/>
                <a:cs typeface="+mn-cs"/>
              </a:rPr>
              <a:t>- </a:t>
            </a:r>
            <a:r>
              <a:rPr kumimoji="0" lang="it-IT" sz="1800" b="1" i="0" u="none" strike="noStrike" kern="0" cap="none" spc="0" normalizeH="0" baseline="0" noProof="0" dirty="0">
                <a:ln>
                  <a:noFill/>
                </a:ln>
                <a:solidFill>
                  <a:prstClr val="black"/>
                </a:solidFill>
                <a:effectLst/>
                <a:uLnTx/>
                <a:uFillTx/>
                <a:latin typeface="Calibri"/>
                <a:ea typeface="+mn-ea"/>
                <a:cs typeface="+mn-cs"/>
              </a:rPr>
              <a:t>Ridotta forza muscolare </a:t>
            </a:r>
            <a:r>
              <a:rPr kumimoji="0" lang="it-IT" sz="1800" b="0" i="0" u="none" strike="noStrike" kern="0" cap="none" spc="0" normalizeH="0" baseline="0" noProof="0" dirty="0">
                <a:ln>
                  <a:noFill/>
                </a:ln>
                <a:solidFill>
                  <a:prstClr val="black"/>
                </a:solidFill>
                <a:effectLst/>
                <a:uLnTx/>
                <a:uFillTx/>
                <a:latin typeface="Calibri"/>
                <a:ea typeface="+mn-ea"/>
                <a:cs typeface="+mn-cs"/>
              </a:rPr>
              <a:t>( Hand Grip)</a:t>
            </a:r>
            <a:endParaRPr lang="it-IT" dirty="0"/>
          </a:p>
        </p:txBody>
      </p:sp>
      <p:sp>
        <p:nvSpPr>
          <p:cNvPr id="24" name="CasellaDiTesto 23">
            <a:extLst>
              <a:ext uri="{FF2B5EF4-FFF2-40B4-BE49-F238E27FC236}">
                <a16:creationId xmlns:a16="http://schemas.microsoft.com/office/drawing/2014/main" id="{8D3B18AE-138A-05E0-295B-8A2BB2DF43EE}"/>
              </a:ext>
            </a:extLst>
          </p:cNvPr>
          <p:cNvSpPr txBox="1"/>
          <p:nvPr/>
        </p:nvSpPr>
        <p:spPr>
          <a:xfrm>
            <a:off x="6056421" y="6523662"/>
            <a:ext cx="5104448"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kumimoji="0" lang="it-IT" sz="1800" b="1" i="0" u="none" strike="noStrike" kern="0" cap="none" spc="0" normalizeH="0" baseline="0" noProof="0" dirty="0">
                <a:ln>
                  <a:noFill/>
                </a:ln>
                <a:solidFill>
                  <a:prstClr val="black"/>
                </a:solidFill>
                <a:effectLst/>
                <a:uLnTx/>
                <a:uFillTx/>
                <a:latin typeface="Calibri"/>
                <a:ea typeface="+mn-ea"/>
                <a:cs typeface="+mn-cs"/>
              </a:rPr>
              <a:t>Prevenzione e trattamento</a:t>
            </a:r>
            <a:br>
              <a:rPr kumimoji="0" lang="it-IT" sz="1800" b="0" i="0" u="none" strike="noStrike" kern="0" cap="none" spc="0" normalizeH="0" baseline="0" noProof="0" dirty="0">
                <a:ln>
                  <a:noFill/>
                </a:ln>
                <a:solidFill>
                  <a:prstClr val="black"/>
                </a:solidFill>
                <a:effectLst/>
                <a:uLnTx/>
                <a:uFillTx/>
                <a:latin typeface="Calibri"/>
                <a:ea typeface="+mn-ea"/>
                <a:cs typeface="+mn-cs"/>
              </a:rPr>
            </a:br>
            <a:r>
              <a:rPr kumimoji="0" lang="it-IT" sz="1800" b="0" i="0" u="none" strike="noStrike" kern="0" cap="none" spc="0" normalizeH="0" baseline="0" noProof="0" dirty="0">
                <a:ln>
                  <a:noFill/>
                </a:ln>
                <a:solidFill>
                  <a:prstClr val="black"/>
                </a:solidFill>
                <a:effectLst/>
                <a:uLnTx/>
                <a:uFillTx/>
                <a:latin typeface="Calibri"/>
                <a:ea typeface="+mn-ea"/>
                <a:cs typeface="+mn-cs"/>
              </a:rPr>
              <a:t>- Apporto ≥ 60–80 g/die (1–1.5 g/kg peso ideale)</a:t>
            </a:r>
            <a:br>
              <a:rPr kumimoji="0" lang="it-IT" sz="1800" b="0" i="0" u="none" strike="noStrike" kern="0" cap="none" spc="0" normalizeH="0" baseline="0" noProof="0" dirty="0">
                <a:ln>
                  <a:noFill/>
                </a:ln>
                <a:solidFill>
                  <a:prstClr val="black"/>
                </a:solidFill>
                <a:effectLst/>
                <a:uLnTx/>
                <a:uFillTx/>
                <a:latin typeface="Calibri"/>
                <a:ea typeface="+mn-ea"/>
                <a:cs typeface="+mn-cs"/>
              </a:rPr>
            </a:br>
            <a:r>
              <a:rPr kumimoji="0" lang="it-IT" sz="1800" b="0" i="0" u="none" strike="noStrike" kern="0" cap="none" spc="0" normalizeH="0" baseline="0" noProof="0" dirty="0">
                <a:ln>
                  <a:noFill/>
                </a:ln>
                <a:solidFill>
                  <a:prstClr val="black"/>
                </a:solidFill>
                <a:effectLst/>
                <a:uLnTx/>
                <a:uFillTx/>
                <a:latin typeface="Calibri"/>
                <a:ea typeface="+mn-ea"/>
                <a:cs typeface="+mn-cs"/>
              </a:rPr>
              <a:t>- Proteine ad alto valore biologico o integratori</a:t>
            </a:r>
            <a:br>
              <a:rPr kumimoji="0" lang="it-IT" sz="1800" b="0" i="0" u="none" strike="noStrike" kern="0" cap="none" spc="0" normalizeH="0" baseline="0" noProof="0" dirty="0">
                <a:ln>
                  <a:noFill/>
                </a:ln>
                <a:solidFill>
                  <a:prstClr val="black"/>
                </a:solidFill>
                <a:effectLst/>
                <a:uLnTx/>
                <a:uFillTx/>
                <a:latin typeface="Calibri"/>
                <a:ea typeface="+mn-ea"/>
                <a:cs typeface="+mn-cs"/>
              </a:rPr>
            </a:br>
            <a:r>
              <a:rPr kumimoji="0" lang="it-IT" sz="1800" b="0" i="0" u="none" strike="noStrike" kern="0" cap="none" spc="0" normalizeH="0" baseline="0" noProof="0" dirty="0">
                <a:ln>
                  <a:noFill/>
                </a:ln>
                <a:solidFill>
                  <a:prstClr val="black"/>
                </a:solidFill>
                <a:effectLst/>
                <a:uLnTx/>
                <a:uFillTx/>
                <a:latin typeface="Calibri"/>
                <a:ea typeface="+mn-ea"/>
                <a:cs typeface="+mn-cs"/>
              </a:rPr>
              <a:t>- Follow-up nutrizionale regolare</a:t>
            </a:r>
            <a:br>
              <a:rPr kumimoji="0" lang="it-IT" sz="1800" b="0" i="0" u="none" strike="noStrike" kern="0" cap="none" spc="0" normalizeH="0" baseline="0" noProof="0" dirty="0">
                <a:ln>
                  <a:noFill/>
                </a:ln>
                <a:solidFill>
                  <a:prstClr val="black"/>
                </a:solidFill>
                <a:effectLst/>
                <a:uLnTx/>
                <a:uFillTx/>
                <a:latin typeface="Calibri"/>
                <a:ea typeface="+mn-ea"/>
                <a:cs typeface="+mn-cs"/>
              </a:rPr>
            </a:br>
            <a:r>
              <a:rPr kumimoji="0" lang="it-IT" sz="1800" b="0" i="0" u="none" strike="noStrike" kern="0" cap="none" spc="0" normalizeH="0" baseline="0" noProof="0" dirty="0">
                <a:ln>
                  <a:noFill/>
                </a:ln>
                <a:solidFill>
                  <a:prstClr val="black"/>
                </a:solidFill>
                <a:effectLst/>
                <a:uLnTx/>
                <a:uFillTx/>
                <a:latin typeface="Calibri"/>
                <a:ea typeface="+mn-ea"/>
                <a:cs typeface="+mn-cs"/>
              </a:rPr>
              <a:t>- Nei casi severi: nutrizione enterale/parenterale</a:t>
            </a:r>
            <a:br>
              <a:rPr kumimoji="0" lang="it-IT" sz="1800" b="0" i="0" u="none" strike="noStrike" kern="0" cap="none" spc="0" normalizeH="0" baseline="0" noProof="0" dirty="0">
                <a:ln>
                  <a:noFill/>
                </a:ln>
                <a:solidFill>
                  <a:prstClr val="black"/>
                </a:solidFill>
                <a:effectLst/>
                <a:uLnTx/>
                <a:uFillTx/>
                <a:latin typeface="Calibri"/>
                <a:ea typeface="+mn-ea"/>
                <a:cs typeface="+mn-cs"/>
              </a:rPr>
            </a:br>
            <a:br>
              <a:rPr kumimoji="0" lang="it-IT" sz="1800" b="0" i="0" u="none" strike="noStrike" kern="0" cap="none" spc="0" normalizeH="0" baseline="0" noProof="0" dirty="0">
                <a:ln>
                  <a:noFill/>
                </a:ln>
                <a:solidFill>
                  <a:prstClr val="black"/>
                </a:solidFill>
                <a:effectLst/>
                <a:uLnTx/>
                <a:uFillTx/>
                <a:latin typeface="Calibri"/>
                <a:ea typeface="+mn-ea"/>
                <a:cs typeface="+mn-cs"/>
              </a:rPr>
            </a:br>
            <a:r>
              <a:rPr kumimoji="0" lang="it-IT" sz="1800" b="1" i="0" u="none" strike="noStrike" kern="0" cap="none" spc="0" normalizeH="0" baseline="0" noProof="0" dirty="0">
                <a:ln>
                  <a:noFill/>
                </a:ln>
                <a:solidFill>
                  <a:prstClr val="black"/>
                </a:solidFill>
                <a:effectLst/>
                <a:uLnTx/>
                <a:uFillTx/>
                <a:latin typeface="Calibri"/>
                <a:ea typeface="+mn-ea"/>
                <a:cs typeface="+mn-cs"/>
              </a:rPr>
              <a:t>Monitoraggio</a:t>
            </a:r>
            <a:br>
              <a:rPr kumimoji="0" lang="it-IT" sz="1800" b="0" i="0" u="none" strike="noStrike" kern="0" cap="none" spc="0" normalizeH="0" baseline="0" noProof="0" dirty="0">
                <a:ln>
                  <a:noFill/>
                </a:ln>
                <a:solidFill>
                  <a:prstClr val="black"/>
                </a:solidFill>
                <a:effectLst/>
                <a:uLnTx/>
                <a:uFillTx/>
                <a:latin typeface="Calibri"/>
                <a:ea typeface="+mn-ea"/>
                <a:cs typeface="+mn-cs"/>
              </a:rPr>
            </a:br>
            <a:r>
              <a:rPr kumimoji="0" lang="it-IT" sz="1800" b="0" i="0" u="none" strike="noStrike" kern="0" cap="none" spc="0" normalizeH="0" baseline="0" noProof="0" dirty="0">
                <a:ln>
                  <a:noFill/>
                </a:ln>
                <a:solidFill>
                  <a:prstClr val="black"/>
                </a:solidFill>
                <a:effectLst/>
                <a:uLnTx/>
                <a:uFillTx/>
                <a:latin typeface="Calibri"/>
                <a:ea typeface="+mn-ea"/>
                <a:cs typeface="+mn-cs"/>
              </a:rPr>
              <a:t>Controlli clinico-biochimici ogni 3–6 mesi</a:t>
            </a:r>
            <a:endParaRPr lang="it-IT" dirty="0"/>
          </a:p>
        </p:txBody>
      </p:sp>
      <p:pic>
        <p:nvPicPr>
          <p:cNvPr id="1026" name="Picture 2" descr="Chirurgia bariatrica: rischi in aumento con l'età - La Nutrizione">
            <a:extLst>
              <a:ext uri="{FF2B5EF4-FFF2-40B4-BE49-F238E27FC236}">
                <a16:creationId xmlns:a16="http://schemas.microsoft.com/office/drawing/2014/main" id="{FB1F5D30-9CEB-91BB-0DB7-0580B49810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738" y="7183093"/>
            <a:ext cx="2868374" cy="1756410"/>
          </a:xfrm>
          <a:prstGeom prst="rect">
            <a:avLst/>
          </a:prstGeom>
          <a:noFill/>
          <a:extLst>
            <a:ext uri="{909E8E84-426E-40DD-AFC4-6F175D3DCCD1}">
              <a14:hiddenFill xmlns:a14="http://schemas.microsoft.com/office/drawing/2010/main">
                <a:solidFill>
                  <a:srgbClr val="FFFFFF"/>
                </a:solidFill>
              </a14:hiddenFill>
            </a:ext>
          </a:extLst>
        </p:spPr>
      </p:pic>
      <p:pic>
        <p:nvPicPr>
          <p:cNvPr id="27" name="Immagine 26">
            <a:extLst>
              <a:ext uri="{FF2B5EF4-FFF2-40B4-BE49-F238E27FC236}">
                <a16:creationId xmlns:a16="http://schemas.microsoft.com/office/drawing/2014/main" id="{8DCD3243-5A00-A5B7-29FF-20D21A09315D}"/>
              </a:ext>
            </a:extLst>
          </p:cNvPr>
          <p:cNvPicPr>
            <a:picLocks noChangeAspect="1"/>
          </p:cNvPicPr>
          <p:nvPr/>
        </p:nvPicPr>
        <p:blipFill>
          <a:blip r:embed="rId5"/>
          <a:stretch>
            <a:fillRect/>
          </a:stretch>
        </p:blipFill>
        <p:spPr>
          <a:xfrm>
            <a:off x="13805612" y="854334"/>
            <a:ext cx="3606563" cy="1562391"/>
          </a:xfrm>
          <a:prstGeom prst="rect">
            <a:avLst/>
          </a:prstGeom>
        </p:spPr>
      </p:pic>
      <p:pic>
        <p:nvPicPr>
          <p:cNvPr id="29" name="Immagine 28">
            <a:extLst>
              <a:ext uri="{FF2B5EF4-FFF2-40B4-BE49-F238E27FC236}">
                <a16:creationId xmlns:a16="http://schemas.microsoft.com/office/drawing/2014/main" id="{4F2FB863-4A8A-B262-3B76-7B0AAD532951}"/>
              </a:ext>
            </a:extLst>
          </p:cNvPr>
          <p:cNvPicPr>
            <a:picLocks noChangeAspect="1"/>
          </p:cNvPicPr>
          <p:nvPr/>
        </p:nvPicPr>
        <p:blipFill>
          <a:blip r:embed="rId6"/>
          <a:stretch>
            <a:fillRect/>
          </a:stretch>
        </p:blipFill>
        <p:spPr>
          <a:xfrm>
            <a:off x="180800" y="1438285"/>
            <a:ext cx="4324546" cy="1807366"/>
          </a:xfrm>
          <a:prstGeom prst="rect">
            <a:avLst/>
          </a:prstGeom>
        </p:spPr>
      </p:pic>
      <p:pic>
        <p:nvPicPr>
          <p:cNvPr id="31" name="Immagine 30">
            <a:extLst>
              <a:ext uri="{FF2B5EF4-FFF2-40B4-BE49-F238E27FC236}">
                <a16:creationId xmlns:a16="http://schemas.microsoft.com/office/drawing/2014/main" id="{4E1CA324-6EF8-39BE-7911-B2C6B76EC7FA}"/>
              </a:ext>
            </a:extLst>
          </p:cNvPr>
          <p:cNvPicPr>
            <a:picLocks noChangeAspect="1"/>
          </p:cNvPicPr>
          <p:nvPr/>
        </p:nvPicPr>
        <p:blipFill>
          <a:blip r:embed="rId7"/>
          <a:stretch>
            <a:fillRect/>
          </a:stretch>
        </p:blipFill>
        <p:spPr>
          <a:xfrm>
            <a:off x="11842704" y="2500460"/>
            <a:ext cx="5231428" cy="1490383"/>
          </a:xfrm>
          <a:prstGeom prst="rect">
            <a:avLst/>
          </a:prstGeom>
        </p:spPr>
      </p:pic>
      <p:pic>
        <p:nvPicPr>
          <p:cNvPr id="32" name="Immagine 31">
            <a:extLst>
              <a:ext uri="{FF2B5EF4-FFF2-40B4-BE49-F238E27FC236}">
                <a16:creationId xmlns:a16="http://schemas.microsoft.com/office/drawing/2014/main" id="{AE06A165-07E7-F941-78A1-4BC8408EB2F8}"/>
              </a:ext>
            </a:extLst>
          </p:cNvPr>
          <p:cNvPicPr>
            <a:picLocks noChangeAspect="1"/>
          </p:cNvPicPr>
          <p:nvPr/>
        </p:nvPicPr>
        <p:blipFill>
          <a:blip r:embed="rId8"/>
          <a:stretch>
            <a:fillRect/>
          </a:stretch>
        </p:blipFill>
        <p:spPr>
          <a:xfrm>
            <a:off x="12222498" y="7681521"/>
            <a:ext cx="5664052" cy="1427780"/>
          </a:xfrm>
          <a:prstGeom prst="rect">
            <a:avLst/>
          </a:prstGeom>
        </p:spPr>
      </p:pic>
      <p:pic>
        <p:nvPicPr>
          <p:cNvPr id="34" name="Immagine 33">
            <a:extLst>
              <a:ext uri="{FF2B5EF4-FFF2-40B4-BE49-F238E27FC236}">
                <a16:creationId xmlns:a16="http://schemas.microsoft.com/office/drawing/2014/main" id="{F256281C-8E8F-3402-B23B-C8B44B5FAE34}"/>
              </a:ext>
            </a:extLst>
          </p:cNvPr>
          <p:cNvPicPr>
            <a:picLocks noChangeAspect="1"/>
          </p:cNvPicPr>
          <p:nvPr/>
        </p:nvPicPr>
        <p:blipFill>
          <a:blip r:embed="rId9"/>
          <a:stretch>
            <a:fillRect/>
          </a:stretch>
        </p:blipFill>
        <p:spPr>
          <a:xfrm>
            <a:off x="13299788" y="4627008"/>
            <a:ext cx="3501268" cy="211249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250102" y="15933"/>
            <a:ext cx="4286250" cy="10271066"/>
            <a:chOff x="0" y="0"/>
            <a:chExt cx="5715000" cy="13694754"/>
          </a:xfrm>
        </p:grpSpPr>
        <p:sp>
          <p:nvSpPr>
            <p:cNvPr id="5" name="Freeform 5"/>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6" name="Group 6"/>
          <p:cNvGrpSpPr>
            <a:grpSpLocks noChangeAspect="1"/>
          </p:cNvGrpSpPr>
          <p:nvPr/>
        </p:nvGrpSpPr>
        <p:grpSpPr>
          <a:xfrm>
            <a:off x="12250110" y="870294"/>
            <a:ext cx="4246922" cy="7394526"/>
            <a:chOff x="0" y="0"/>
            <a:chExt cx="5662562" cy="9859368"/>
          </a:xfrm>
        </p:grpSpPr>
        <p:sp>
          <p:nvSpPr>
            <p:cNvPr id="7" name="Freeform 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grpSp>
        <p:nvGrpSpPr>
          <p:cNvPr id="8" name="Group 8"/>
          <p:cNvGrpSpPr/>
          <p:nvPr/>
        </p:nvGrpSpPr>
        <p:grpSpPr>
          <a:xfrm rot="-5400000">
            <a:off x="9109710" y="90156"/>
            <a:ext cx="68578" cy="18288000"/>
            <a:chOff x="0" y="0"/>
            <a:chExt cx="91438" cy="24384000"/>
          </a:xfrm>
        </p:grpSpPr>
        <p:sp>
          <p:nvSpPr>
            <p:cNvPr id="9" name="Freeform 9"/>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10" name="Group 10"/>
          <p:cNvGrpSpPr/>
          <p:nvPr/>
        </p:nvGrpSpPr>
        <p:grpSpPr>
          <a:xfrm rot="-5400000">
            <a:off x="9066069" y="196143"/>
            <a:ext cx="155865" cy="18287998"/>
            <a:chOff x="0" y="0"/>
            <a:chExt cx="207820" cy="24383998"/>
          </a:xfrm>
        </p:grpSpPr>
        <p:sp>
          <p:nvSpPr>
            <p:cNvPr id="11" name="Freeform 11"/>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2" name="Group 12"/>
          <p:cNvGrpSpPr>
            <a:grpSpLocks noChangeAspect="1"/>
          </p:cNvGrpSpPr>
          <p:nvPr/>
        </p:nvGrpSpPr>
        <p:grpSpPr>
          <a:xfrm>
            <a:off x="0" y="9417626"/>
            <a:ext cx="18288000" cy="853440"/>
            <a:chOff x="0" y="0"/>
            <a:chExt cx="24384000" cy="1137920"/>
          </a:xfrm>
        </p:grpSpPr>
        <p:sp>
          <p:nvSpPr>
            <p:cNvPr id="13" name="Freeform 13"/>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3"/>
              <a:stretch>
                <a:fillRect/>
              </a:stretch>
            </a:blipFill>
          </p:spPr>
          <p:txBody>
            <a:bodyPr/>
            <a:lstStyle/>
            <a:p>
              <a:endParaRPr lang="it-IT"/>
            </a:p>
          </p:txBody>
        </p:sp>
      </p:grpSp>
      <p:grpSp>
        <p:nvGrpSpPr>
          <p:cNvPr id="14" name="Group 14"/>
          <p:cNvGrpSpPr/>
          <p:nvPr/>
        </p:nvGrpSpPr>
        <p:grpSpPr>
          <a:xfrm>
            <a:off x="12250102" y="15934"/>
            <a:ext cx="4286250" cy="9179325"/>
            <a:chOff x="0" y="0"/>
            <a:chExt cx="5715000" cy="12239100"/>
          </a:xfrm>
        </p:grpSpPr>
        <p:sp>
          <p:nvSpPr>
            <p:cNvPr id="15" name="Freeform 15"/>
            <p:cNvSpPr/>
            <p:nvPr/>
          </p:nvSpPr>
          <p:spPr>
            <a:xfrm>
              <a:off x="0" y="0"/>
              <a:ext cx="5715000" cy="12239117"/>
            </a:xfrm>
            <a:custGeom>
              <a:avLst/>
              <a:gdLst/>
              <a:ahLst/>
              <a:cxnLst/>
              <a:rect l="l" t="t" r="r" b="b"/>
              <a:pathLst>
                <a:path w="5715000" h="12239117">
                  <a:moveTo>
                    <a:pt x="0" y="12239117"/>
                  </a:moveTo>
                  <a:lnTo>
                    <a:pt x="0" y="0"/>
                  </a:lnTo>
                  <a:lnTo>
                    <a:pt x="5715000" y="0"/>
                  </a:lnTo>
                  <a:lnTo>
                    <a:pt x="5715000" y="12239117"/>
                  </a:lnTo>
                  <a:close/>
                </a:path>
              </a:pathLst>
            </a:custGeom>
            <a:solidFill>
              <a:srgbClr val="FBFCFC"/>
            </a:solidFill>
          </p:spPr>
          <p:txBody>
            <a:bodyPr/>
            <a:lstStyle/>
            <a:p>
              <a:endParaRPr lang="it-IT"/>
            </a:p>
          </p:txBody>
        </p:sp>
      </p:grpSp>
      <p:grpSp>
        <p:nvGrpSpPr>
          <p:cNvPr id="16" name="Group 16"/>
          <p:cNvGrpSpPr>
            <a:grpSpLocks noChangeAspect="1"/>
          </p:cNvGrpSpPr>
          <p:nvPr/>
        </p:nvGrpSpPr>
        <p:grpSpPr>
          <a:xfrm>
            <a:off x="12250110" y="870294"/>
            <a:ext cx="4246922" cy="7394526"/>
            <a:chOff x="0" y="0"/>
            <a:chExt cx="5662562" cy="9859368"/>
          </a:xfrm>
        </p:grpSpPr>
        <p:sp>
          <p:nvSpPr>
            <p:cNvPr id="17" name="Freeform 1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dirty="0"/>
            </a:p>
          </p:txBody>
        </p:sp>
      </p:grpSp>
      <p:sp>
        <p:nvSpPr>
          <p:cNvPr id="19" name="CasellaDiTesto 18">
            <a:extLst>
              <a:ext uri="{FF2B5EF4-FFF2-40B4-BE49-F238E27FC236}">
                <a16:creationId xmlns:a16="http://schemas.microsoft.com/office/drawing/2014/main" id="{5FCF1C5F-9958-CF8C-57A6-5165D8414130}"/>
              </a:ext>
            </a:extLst>
          </p:cNvPr>
          <p:cNvSpPr txBox="1"/>
          <p:nvPr/>
        </p:nvSpPr>
        <p:spPr>
          <a:xfrm>
            <a:off x="448682" y="3810482"/>
            <a:ext cx="7326239" cy="2862322"/>
          </a:xfrm>
          <a:prstGeom prst="rect">
            <a:avLst/>
          </a:prstGeom>
          <a:noFill/>
        </p:spPr>
        <p:txBody>
          <a:bodyPr wrap="square">
            <a:spAutoFit/>
          </a:bodyPr>
          <a:lstStyle/>
          <a:p>
            <a:pPr>
              <a:buNone/>
            </a:pPr>
            <a:r>
              <a:rPr lang="it-IT" b="1" dirty="0"/>
              <a:t>Definizione e fisiopatologia</a:t>
            </a:r>
            <a:endParaRPr lang="it-IT" dirty="0"/>
          </a:p>
          <a:p>
            <a:pPr>
              <a:buFont typeface="Arial" panose="020B0604020202020204" pitchFamily="34" charset="0"/>
              <a:buChar char="•"/>
            </a:pPr>
            <a:r>
              <a:rPr lang="it-IT" dirty="0"/>
              <a:t>Condizione caratterizzata da coesistenza di </a:t>
            </a:r>
            <a:r>
              <a:rPr lang="it-IT" b="1" dirty="0" err="1"/>
              <a:t>sarcopenia</a:t>
            </a:r>
            <a:r>
              <a:rPr lang="it-IT" dirty="0"/>
              <a:t> e </a:t>
            </a:r>
            <a:r>
              <a:rPr lang="it-IT" b="1" dirty="0" err="1"/>
              <a:t>osteopenia</a:t>
            </a:r>
            <a:r>
              <a:rPr lang="it-IT" b="1" dirty="0"/>
              <a:t>/osteoporosi</a:t>
            </a:r>
            <a:endParaRPr lang="it-IT" dirty="0"/>
          </a:p>
          <a:p>
            <a:pPr>
              <a:buFont typeface="Arial" panose="020B0604020202020204" pitchFamily="34" charset="0"/>
              <a:buChar char="•"/>
            </a:pPr>
            <a:r>
              <a:rPr lang="it-IT" dirty="0"/>
              <a:t>Dovuta a: perdita di massa magra e ossea per </a:t>
            </a:r>
            <a:r>
              <a:rPr lang="it-IT" b="1" dirty="0"/>
              <a:t>malassorbimento</a:t>
            </a:r>
            <a:r>
              <a:rPr lang="it-IT" dirty="0"/>
              <a:t>, </a:t>
            </a:r>
            <a:r>
              <a:rPr lang="it-IT" b="1" dirty="0"/>
              <a:t>deficit proteico-vitaminico (</a:t>
            </a:r>
            <a:r>
              <a:rPr lang="it-IT" b="1" dirty="0" err="1"/>
              <a:t>vit</a:t>
            </a:r>
            <a:r>
              <a:rPr lang="it-IT" b="1" dirty="0"/>
              <a:t>. D, calcio)</a:t>
            </a:r>
            <a:r>
              <a:rPr lang="it-IT" dirty="0"/>
              <a:t> e </a:t>
            </a:r>
            <a:r>
              <a:rPr lang="it-IT" b="1" dirty="0"/>
              <a:t>ridotta attività fisica</a:t>
            </a:r>
            <a:endParaRPr lang="it-IT" dirty="0"/>
          </a:p>
          <a:p>
            <a:pPr>
              <a:buFont typeface="Arial" panose="020B0604020202020204" pitchFamily="34" charset="0"/>
              <a:buChar char="•"/>
            </a:pPr>
            <a:r>
              <a:rPr lang="it-IT" b="1" dirty="0"/>
              <a:t>Alterazioni ormonali post-chirurgiche</a:t>
            </a:r>
            <a:r>
              <a:rPr lang="it-IT" dirty="0"/>
              <a:t> (↓ GH, IGF-1, estrogeni, testosterone, leptina)</a:t>
            </a:r>
          </a:p>
          <a:p>
            <a:pPr>
              <a:buNone/>
            </a:pPr>
            <a:br>
              <a:rPr lang="it-IT" dirty="0"/>
            </a:br>
            <a:endParaRPr lang="it-IT" dirty="0"/>
          </a:p>
          <a:p>
            <a:pPr>
              <a:buNone/>
            </a:pPr>
            <a:endParaRPr lang="it-IT" dirty="0"/>
          </a:p>
        </p:txBody>
      </p:sp>
      <p:sp>
        <p:nvSpPr>
          <p:cNvPr id="21" name="CasellaDiTesto 20">
            <a:extLst>
              <a:ext uri="{FF2B5EF4-FFF2-40B4-BE49-F238E27FC236}">
                <a16:creationId xmlns:a16="http://schemas.microsoft.com/office/drawing/2014/main" id="{CF4CE84A-0916-F576-F650-6BEDF72863B3}"/>
              </a:ext>
            </a:extLst>
          </p:cNvPr>
          <p:cNvSpPr txBox="1"/>
          <p:nvPr/>
        </p:nvSpPr>
        <p:spPr>
          <a:xfrm>
            <a:off x="910141" y="7255023"/>
            <a:ext cx="6705600" cy="1477328"/>
          </a:xfrm>
          <a:prstGeom prst="rect">
            <a:avLst/>
          </a:prstGeom>
          <a:noFill/>
        </p:spPr>
        <p:txBody>
          <a:bodyPr wrap="square">
            <a:spAutoFit/>
          </a:bodyPr>
          <a:lstStyle/>
          <a:p>
            <a:pPr>
              <a:buNone/>
            </a:pPr>
            <a:r>
              <a:rPr lang="it-IT" b="1" dirty="0"/>
              <a:t>Conseguenze cliniche</a:t>
            </a:r>
            <a:endParaRPr lang="it-IT" dirty="0"/>
          </a:p>
          <a:p>
            <a:pPr>
              <a:buFont typeface="Arial" panose="020B0604020202020204" pitchFamily="34" charset="0"/>
              <a:buChar char="•"/>
            </a:pPr>
            <a:r>
              <a:rPr lang="it-IT" b="1" dirty="0"/>
              <a:t>Riduzione densità minerale ossea</a:t>
            </a:r>
            <a:r>
              <a:rPr lang="it-IT" dirty="0"/>
              <a:t> (BMD ↓)</a:t>
            </a:r>
          </a:p>
          <a:p>
            <a:pPr>
              <a:buFont typeface="Arial" panose="020B0604020202020204" pitchFamily="34" charset="0"/>
              <a:buChar char="•"/>
            </a:pPr>
            <a:r>
              <a:rPr lang="it-IT" b="1" dirty="0"/>
              <a:t>Aumento del rischio di fratture</a:t>
            </a:r>
            <a:endParaRPr lang="it-IT" dirty="0"/>
          </a:p>
          <a:p>
            <a:pPr>
              <a:buFont typeface="Arial" panose="020B0604020202020204" pitchFamily="34" charset="0"/>
              <a:buChar char="•"/>
            </a:pPr>
            <a:r>
              <a:rPr lang="it-IT" b="1" dirty="0"/>
              <a:t>Debolezza muscolare</a:t>
            </a:r>
            <a:r>
              <a:rPr lang="it-IT" dirty="0"/>
              <a:t>, peggioramento della performance fisica</a:t>
            </a:r>
          </a:p>
          <a:p>
            <a:pPr>
              <a:buFont typeface="Arial" panose="020B0604020202020204" pitchFamily="34" charset="0"/>
              <a:buChar char="•"/>
            </a:pPr>
            <a:r>
              <a:rPr lang="it-IT" b="1" dirty="0"/>
              <a:t>Aumento della morbilità e mortalità</a:t>
            </a:r>
            <a:endParaRPr lang="it-IT" dirty="0"/>
          </a:p>
        </p:txBody>
      </p:sp>
      <p:sp>
        <p:nvSpPr>
          <p:cNvPr id="22" name="Rettangolo 21">
            <a:extLst>
              <a:ext uri="{FF2B5EF4-FFF2-40B4-BE49-F238E27FC236}">
                <a16:creationId xmlns:a16="http://schemas.microsoft.com/office/drawing/2014/main" id="{01F0158E-D81C-044A-791F-31D235BBED33}"/>
              </a:ext>
            </a:extLst>
          </p:cNvPr>
          <p:cNvSpPr/>
          <p:nvPr/>
        </p:nvSpPr>
        <p:spPr>
          <a:xfrm>
            <a:off x="3573209" y="153673"/>
            <a:ext cx="11733084" cy="923330"/>
          </a:xfrm>
          <a:prstGeom prst="rect">
            <a:avLst/>
          </a:prstGeom>
          <a:noFill/>
        </p:spPr>
        <p:txBody>
          <a:bodyPr wrap="none" lIns="91440" tIns="45720" rIns="91440" bIns="45720">
            <a:spAutoFit/>
          </a:bodyPr>
          <a:lstStyle/>
          <a:p>
            <a:pPr algn="ctr"/>
            <a:r>
              <a:rPr lang="it-IT" sz="5400" b="0" cap="none" spc="0" dirty="0" err="1">
                <a:ln w="0"/>
                <a:solidFill>
                  <a:schemeClr val="accent1"/>
                </a:solidFill>
                <a:effectLst>
                  <a:outerShdw blurRad="38100" dist="25400" dir="5400000" algn="ctr" rotWithShape="0">
                    <a:srgbClr val="6E747A">
                      <a:alpha val="43000"/>
                    </a:srgbClr>
                  </a:outerShdw>
                </a:effectLst>
              </a:rPr>
              <a:t>Osteosarcopenia</a:t>
            </a:r>
            <a:r>
              <a:rPr lang="it-IT" sz="5400" b="0" cap="none" spc="0" dirty="0">
                <a:ln w="0"/>
                <a:solidFill>
                  <a:schemeClr val="accent1"/>
                </a:solidFill>
                <a:effectLst>
                  <a:outerShdw blurRad="38100" dist="25400" dir="5400000" algn="ctr" rotWithShape="0">
                    <a:srgbClr val="6E747A">
                      <a:alpha val="43000"/>
                    </a:srgbClr>
                  </a:outerShdw>
                </a:effectLst>
              </a:rPr>
              <a:t> post chirurgia bariatrica</a:t>
            </a:r>
          </a:p>
        </p:txBody>
      </p:sp>
      <p:sp>
        <p:nvSpPr>
          <p:cNvPr id="24" name="CasellaDiTesto 23">
            <a:extLst>
              <a:ext uri="{FF2B5EF4-FFF2-40B4-BE49-F238E27FC236}">
                <a16:creationId xmlns:a16="http://schemas.microsoft.com/office/drawing/2014/main" id="{80B1D2D7-18A0-7498-8523-F26A2C8C3721}"/>
              </a:ext>
            </a:extLst>
          </p:cNvPr>
          <p:cNvSpPr txBox="1"/>
          <p:nvPr/>
        </p:nvSpPr>
        <p:spPr>
          <a:xfrm>
            <a:off x="10287000" y="1256572"/>
            <a:ext cx="9144000" cy="1200329"/>
          </a:xfrm>
          <a:prstGeom prst="rect">
            <a:avLst/>
          </a:prstGeom>
          <a:noFill/>
        </p:spPr>
        <p:txBody>
          <a:bodyPr wrap="square">
            <a:spAutoFit/>
          </a:bodyPr>
          <a:lstStyle/>
          <a:p>
            <a:pPr>
              <a:buNone/>
            </a:pPr>
            <a:r>
              <a:rPr lang="it-IT" b="1" dirty="0"/>
              <a:t>Fattori di rischio</a:t>
            </a:r>
            <a:endParaRPr lang="it-IT" dirty="0"/>
          </a:p>
          <a:p>
            <a:pPr>
              <a:buFont typeface="Arial" panose="020B0604020202020204" pitchFamily="34" charset="0"/>
              <a:buChar char="•"/>
            </a:pPr>
            <a:r>
              <a:rPr lang="it-IT" dirty="0"/>
              <a:t>Procedure </a:t>
            </a:r>
            <a:r>
              <a:rPr lang="it-IT" b="1" dirty="0"/>
              <a:t>malassorbitive</a:t>
            </a:r>
            <a:r>
              <a:rPr lang="it-IT" dirty="0"/>
              <a:t> (Bypass, SADI, BPD)</a:t>
            </a:r>
          </a:p>
          <a:p>
            <a:pPr>
              <a:buFont typeface="Arial" panose="020B0604020202020204" pitchFamily="34" charset="0"/>
              <a:buChar char="•"/>
            </a:pPr>
            <a:r>
              <a:rPr lang="it-IT" b="1" dirty="0"/>
              <a:t>Calorie e proteine insufficienti</a:t>
            </a:r>
            <a:r>
              <a:rPr lang="it-IT" dirty="0"/>
              <a:t>, deficit di </a:t>
            </a:r>
            <a:r>
              <a:rPr lang="it-IT" b="1" dirty="0"/>
              <a:t>vitamina D, calcio e micronutrienti</a:t>
            </a:r>
            <a:endParaRPr lang="it-IT" dirty="0"/>
          </a:p>
          <a:p>
            <a:pPr>
              <a:buFont typeface="Arial" panose="020B0604020202020204" pitchFamily="34" charset="0"/>
              <a:buChar char="•"/>
            </a:pPr>
            <a:r>
              <a:rPr lang="it-IT" b="1" dirty="0"/>
              <a:t>Perdita di peso rapida e prolungata</a:t>
            </a:r>
            <a:r>
              <a:rPr lang="it-IT" dirty="0"/>
              <a:t>, </a:t>
            </a:r>
            <a:r>
              <a:rPr lang="it-IT" b="1" dirty="0"/>
              <a:t>sedentarietà</a:t>
            </a:r>
            <a:r>
              <a:rPr lang="it-IT" dirty="0"/>
              <a:t>, </a:t>
            </a:r>
            <a:r>
              <a:rPr lang="it-IT" b="1" dirty="0"/>
              <a:t>età avanzata</a:t>
            </a:r>
            <a:r>
              <a:rPr lang="it-IT" dirty="0"/>
              <a:t>, </a:t>
            </a:r>
            <a:r>
              <a:rPr lang="it-IT" b="1" dirty="0"/>
              <a:t>sesso femminile</a:t>
            </a:r>
            <a:endParaRPr lang="it-IT" dirty="0"/>
          </a:p>
        </p:txBody>
      </p:sp>
      <p:pic>
        <p:nvPicPr>
          <p:cNvPr id="26" name="Immagine 25">
            <a:extLst>
              <a:ext uri="{FF2B5EF4-FFF2-40B4-BE49-F238E27FC236}">
                <a16:creationId xmlns:a16="http://schemas.microsoft.com/office/drawing/2014/main" id="{0E86DCB2-547A-DD6E-DC26-E6E66C85D6F4}"/>
              </a:ext>
            </a:extLst>
          </p:cNvPr>
          <p:cNvPicPr>
            <a:picLocks noChangeAspect="1"/>
          </p:cNvPicPr>
          <p:nvPr/>
        </p:nvPicPr>
        <p:blipFill>
          <a:blip r:embed="rId4"/>
          <a:stretch>
            <a:fillRect/>
          </a:stretch>
        </p:blipFill>
        <p:spPr>
          <a:xfrm>
            <a:off x="228600" y="1018555"/>
            <a:ext cx="4286251" cy="2071828"/>
          </a:xfrm>
          <a:prstGeom prst="rect">
            <a:avLst/>
          </a:prstGeom>
        </p:spPr>
      </p:pic>
      <p:pic>
        <p:nvPicPr>
          <p:cNvPr id="28" name="Immagine 27">
            <a:extLst>
              <a:ext uri="{FF2B5EF4-FFF2-40B4-BE49-F238E27FC236}">
                <a16:creationId xmlns:a16="http://schemas.microsoft.com/office/drawing/2014/main" id="{80B43CBA-8159-5EDA-EBEB-262699DCBF61}"/>
              </a:ext>
            </a:extLst>
          </p:cNvPr>
          <p:cNvPicPr>
            <a:picLocks noChangeAspect="1"/>
          </p:cNvPicPr>
          <p:nvPr/>
        </p:nvPicPr>
        <p:blipFill>
          <a:blip r:embed="rId5"/>
          <a:stretch>
            <a:fillRect/>
          </a:stretch>
        </p:blipFill>
        <p:spPr>
          <a:xfrm>
            <a:off x="7467600" y="2456884"/>
            <a:ext cx="8415287" cy="5279951"/>
          </a:xfrm>
          <a:prstGeom prst="rect">
            <a:avLst/>
          </a:prstGeom>
        </p:spPr>
      </p:pic>
      <p:pic>
        <p:nvPicPr>
          <p:cNvPr id="30" name="Immagine 29">
            <a:extLst>
              <a:ext uri="{FF2B5EF4-FFF2-40B4-BE49-F238E27FC236}">
                <a16:creationId xmlns:a16="http://schemas.microsoft.com/office/drawing/2014/main" id="{5F4F0125-9F87-0684-E57B-FD9629A88A75}"/>
              </a:ext>
            </a:extLst>
          </p:cNvPr>
          <p:cNvPicPr>
            <a:picLocks noChangeAspect="1"/>
          </p:cNvPicPr>
          <p:nvPr/>
        </p:nvPicPr>
        <p:blipFill>
          <a:blip r:embed="rId6"/>
          <a:stretch>
            <a:fillRect/>
          </a:stretch>
        </p:blipFill>
        <p:spPr>
          <a:xfrm>
            <a:off x="14251294" y="7683614"/>
            <a:ext cx="3126565" cy="113888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250102" y="15933"/>
            <a:ext cx="4286250" cy="10271066"/>
            <a:chOff x="0" y="0"/>
            <a:chExt cx="5715000" cy="13694754"/>
          </a:xfrm>
        </p:grpSpPr>
        <p:sp>
          <p:nvSpPr>
            <p:cNvPr id="5" name="Freeform 5"/>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6" name="Group 6"/>
          <p:cNvGrpSpPr>
            <a:grpSpLocks noChangeAspect="1"/>
          </p:cNvGrpSpPr>
          <p:nvPr/>
        </p:nvGrpSpPr>
        <p:grpSpPr>
          <a:xfrm>
            <a:off x="12250110" y="870294"/>
            <a:ext cx="4246922" cy="7394526"/>
            <a:chOff x="0" y="0"/>
            <a:chExt cx="5662562" cy="9859368"/>
          </a:xfrm>
        </p:grpSpPr>
        <p:sp>
          <p:nvSpPr>
            <p:cNvPr id="7" name="Freeform 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grpSp>
        <p:nvGrpSpPr>
          <p:cNvPr id="8" name="Group 8"/>
          <p:cNvGrpSpPr/>
          <p:nvPr/>
        </p:nvGrpSpPr>
        <p:grpSpPr>
          <a:xfrm rot="-5400000">
            <a:off x="9109710" y="90156"/>
            <a:ext cx="68578" cy="18288000"/>
            <a:chOff x="0" y="0"/>
            <a:chExt cx="91438" cy="24384000"/>
          </a:xfrm>
        </p:grpSpPr>
        <p:sp>
          <p:nvSpPr>
            <p:cNvPr id="9" name="Freeform 9"/>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10" name="Group 10"/>
          <p:cNvGrpSpPr/>
          <p:nvPr/>
        </p:nvGrpSpPr>
        <p:grpSpPr>
          <a:xfrm rot="-5400000">
            <a:off x="9066069" y="196143"/>
            <a:ext cx="155865" cy="18287998"/>
            <a:chOff x="0" y="0"/>
            <a:chExt cx="207820" cy="24383998"/>
          </a:xfrm>
        </p:grpSpPr>
        <p:sp>
          <p:nvSpPr>
            <p:cNvPr id="11" name="Freeform 11"/>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2" name="Group 12"/>
          <p:cNvGrpSpPr>
            <a:grpSpLocks noChangeAspect="1"/>
          </p:cNvGrpSpPr>
          <p:nvPr/>
        </p:nvGrpSpPr>
        <p:grpSpPr>
          <a:xfrm>
            <a:off x="0" y="9417626"/>
            <a:ext cx="18288000" cy="853440"/>
            <a:chOff x="0" y="0"/>
            <a:chExt cx="24384000" cy="1137920"/>
          </a:xfrm>
        </p:grpSpPr>
        <p:sp>
          <p:nvSpPr>
            <p:cNvPr id="13" name="Freeform 13"/>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3"/>
              <a:stretch>
                <a:fillRect/>
              </a:stretch>
            </a:blipFill>
          </p:spPr>
          <p:txBody>
            <a:bodyPr/>
            <a:lstStyle/>
            <a:p>
              <a:endParaRPr lang="it-IT"/>
            </a:p>
          </p:txBody>
        </p:sp>
      </p:grpSp>
      <p:grpSp>
        <p:nvGrpSpPr>
          <p:cNvPr id="14" name="Group 14"/>
          <p:cNvGrpSpPr/>
          <p:nvPr/>
        </p:nvGrpSpPr>
        <p:grpSpPr>
          <a:xfrm>
            <a:off x="12250102" y="15934"/>
            <a:ext cx="4286250" cy="9179325"/>
            <a:chOff x="0" y="0"/>
            <a:chExt cx="5715000" cy="12239100"/>
          </a:xfrm>
        </p:grpSpPr>
        <p:sp>
          <p:nvSpPr>
            <p:cNvPr id="15" name="Freeform 15"/>
            <p:cNvSpPr/>
            <p:nvPr/>
          </p:nvSpPr>
          <p:spPr>
            <a:xfrm>
              <a:off x="0" y="0"/>
              <a:ext cx="5715000" cy="12239117"/>
            </a:xfrm>
            <a:custGeom>
              <a:avLst/>
              <a:gdLst/>
              <a:ahLst/>
              <a:cxnLst/>
              <a:rect l="l" t="t" r="r" b="b"/>
              <a:pathLst>
                <a:path w="5715000" h="12239117">
                  <a:moveTo>
                    <a:pt x="0" y="12239117"/>
                  </a:moveTo>
                  <a:lnTo>
                    <a:pt x="0" y="0"/>
                  </a:lnTo>
                  <a:lnTo>
                    <a:pt x="5715000" y="0"/>
                  </a:lnTo>
                  <a:lnTo>
                    <a:pt x="5715000" y="12239117"/>
                  </a:lnTo>
                  <a:close/>
                </a:path>
              </a:pathLst>
            </a:custGeom>
            <a:solidFill>
              <a:srgbClr val="FBFCFC"/>
            </a:solidFill>
          </p:spPr>
          <p:txBody>
            <a:bodyPr/>
            <a:lstStyle/>
            <a:p>
              <a:endParaRPr lang="it-IT"/>
            </a:p>
          </p:txBody>
        </p:sp>
      </p:grpSp>
      <p:grpSp>
        <p:nvGrpSpPr>
          <p:cNvPr id="16" name="Group 16"/>
          <p:cNvGrpSpPr>
            <a:grpSpLocks noChangeAspect="1"/>
          </p:cNvGrpSpPr>
          <p:nvPr/>
        </p:nvGrpSpPr>
        <p:grpSpPr>
          <a:xfrm>
            <a:off x="13065114" y="991906"/>
            <a:ext cx="4246922" cy="7394526"/>
            <a:chOff x="0" y="0"/>
            <a:chExt cx="5662562" cy="9859368"/>
          </a:xfrm>
        </p:grpSpPr>
        <p:sp>
          <p:nvSpPr>
            <p:cNvPr id="17" name="Freeform 1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pic>
        <p:nvPicPr>
          <p:cNvPr id="20" name="Immagine 19">
            <a:extLst>
              <a:ext uri="{FF2B5EF4-FFF2-40B4-BE49-F238E27FC236}">
                <a16:creationId xmlns:a16="http://schemas.microsoft.com/office/drawing/2014/main" id="{A427379A-AFD7-C3F1-540D-822177E8678A}"/>
              </a:ext>
            </a:extLst>
          </p:cNvPr>
          <p:cNvPicPr>
            <a:picLocks noChangeAspect="1"/>
          </p:cNvPicPr>
          <p:nvPr/>
        </p:nvPicPr>
        <p:blipFill>
          <a:blip r:embed="rId4"/>
          <a:stretch>
            <a:fillRect/>
          </a:stretch>
        </p:blipFill>
        <p:spPr>
          <a:xfrm>
            <a:off x="304800" y="36023"/>
            <a:ext cx="8615055" cy="9036537"/>
          </a:xfrm>
          <a:prstGeom prst="rect">
            <a:avLst/>
          </a:prstGeom>
        </p:spPr>
      </p:pic>
      <p:pic>
        <p:nvPicPr>
          <p:cNvPr id="22" name="Immagine 21">
            <a:extLst>
              <a:ext uri="{FF2B5EF4-FFF2-40B4-BE49-F238E27FC236}">
                <a16:creationId xmlns:a16="http://schemas.microsoft.com/office/drawing/2014/main" id="{F0E8CEAB-56E1-A970-7F99-90906E5FFC06}"/>
              </a:ext>
            </a:extLst>
          </p:cNvPr>
          <p:cNvPicPr>
            <a:picLocks noChangeAspect="1"/>
          </p:cNvPicPr>
          <p:nvPr/>
        </p:nvPicPr>
        <p:blipFill>
          <a:blip r:embed="rId5"/>
          <a:stretch>
            <a:fillRect/>
          </a:stretch>
        </p:blipFill>
        <p:spPr>
          <a:xfrm>
            <a:off x="12250102" y="55432"/>
            <a:ext cx="5294846" cy="1928707"/>
          </a:xfrm>
          <a:prstGeom prst="rect">
            <a:avLst/>
          </a:prstGeom>
        </p:spPr>
      </p:pic>
      <p:grpSp>
        <p:nvGrpSpPr>
          <p:cNvPr id="24" name="Group 24">
            <a:extLst>
              <a:ext uri="{FF2B5EF4-FFF2-40B4-BE49-F238E27FC236}">
                <a16:creationId xmlns:a16="http://schemas.microsoft.com/office/drawing/2014/main" id="{B192CCE2-4016-1F21-D602-AEC331EAC8B8}"/>
              </a:ext>
            </a:extLst>
          </p:cNvPr>
          <p:cNvGrpSpPr>
            <a:grpSpLocks noChangeAspect="1"/>
          </p:cNvGrpSpPr>
          <p:nvPr/>
        </p:nvGrpSpPr>
        <p:grpSpPr>
          <a:xfrm>
            <a:off x="15059089" y="5253959"/>
            <a:ext cx="2502424" cy="3476096"/>
            <a:chOff x="0" y="0"/>
            <a:chExt cx="3186896" cy="4426890"/>
          </a:xfrm>
        </p:grpSpPr>
        <p:sp>
          <p:nvSpPr>
            <p:cNvPr id="25" name="Freeform 25">
              <a:extLst>
                <a:ext uri="{FF2B5EF4-FFF2-40B4-BE49-F238E27FC236}">
                  <a16:creationId xmlns:a16="http://schemas.microsoft.com/office/drawing/2014/main" id="{37103CDE-4B87-7D53-D4DA-F34E4A615B84}"/>
                </a:ext>
              </a:extLst>
            </p:cNvPr>
            <p:cNvSpPr/>
            <p:nvPr/>
          </p:nvSpPr>
          <p:spPr>
            <a:xfrm>
              <a:off x="0" y="0"/>
              <a:ext cx="3186938" cy="4426839"/>
            </a:xfrm>
            <a:custGeom>
              <a:avLst/>
              <a:gdLst/>
              <a:ahLst/>
              <a:cxnLst/>
              <a:rect l="l" t="t" r="r" b="b"/>
              <a:pathLst>
                <a:path w="3186938" h="4426839">
                  <a:moveTo>
                    <a:pt x="0" y="0"/>
                  </a:moveTo>
                  <a:lnTo>
                    <a:pt x="3186938" y="0"/>
                  </a:lnTo>
                  <a:lnTo>
                    <a:pt x="3186938" y="4426839"/>
                  </a:lnTo>
                  <a:lnTo>
                    <a:pt x="0" y="4426839"/>
                  </a:lnTo>
                  <a:lnTo>
                    <a:pt x="0" y="0"/>
                  </a:lnTo>
                  <a:close/>
                </a:path>
              </a:pathLst>
            </a:custGeom>
            <a:blipFill>
              <a:blip r:embed="rId6"/>
              <a:stretch>
                <a:fillRect r="1" b="-1"/>
              </a:stretch>
            </a:blipFill>
          </p:spPr>
          <p:txBody>
            <a:bodyPr/>
            <a:lstStyle/>
            <a:p>
              <a:endParaRPr lang="it-IT"/>
            </a:p>
          </p:txBody>
        </p:sp>
      </p:grpSp>
      <p:sp>
        <p:nvSpPr>
          <p:cNvPr id="19" name="Segnaposto contenuto 5">
            <a:extLst>
              <a:ext uri="{FF2B5EF4-FFF2-40B4-BE49-F238E27FC236}">
                <a16:creationId xmlns:a16="http://schemas.microsoft.com/office/drawing/2014/main" id="{004D5A91-1121-E65A-6158-5C07EEBCAFCF}"/>
              </a:ext>
            </a:extLst>
          </p:cNvPr>
          <p:cNvSpPr txBox="1">
            <a:spLocks/>
          </p:cNvSpPr>
          <p:nvPr/>
        </p:nvSpPr>
        <p:spPr>
          <a:xfrm>
            <a:off x="8452448" y="2421319"/>
            <a:ext cx="9225331" cy="2395459"/>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fontScale="92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347472" indent="-228600" algn="just" rtl="0" eaLnBrk="1" latinLnBrk="0" hangingPunct="1">
              <a:lnSpc>
                <a:spcPct val="110000"/>
              </a:lnSpc>
              <a:spcBef>
                <a:spcPts val="528"/>
              </a:spcBef>
              <a:buFont typeface="Arial" panose="020B0604020202020204" pitchFamily="34" charset="0"/>
              <a:buChar char="•"/>
            </a:pPr>
            <a:r>
              <a:rPr lang="it-IT" sz="2400" dirty="0">
                <a:solidFill>
                  <a:srgbClr val="000000"/>
                </a:solidFill>
                <a:effectLst/>
                <a:latin typeface="Calibri" panose="020F0502020204030204" pitchFamily="34" charset="0"/>
              </a:rPr>
              <a:t>La </a:t>
            </a:r>
            <a:r>
              <a:rPr lang="it-IT" sz="2400" b="1" dirty="0">
                <a:solidFill>
                  <a:srgbClr val="000000"/>
                </a:solidFill>
                <a:effectLst/>
                <a:latin typeface="Calibri" panose="020F0502020204030204" pitchFamily="34" charset="0"/>
              </a:rPr>
              <a:t>carenza di vitamina D </a:t>
            </a:r>
            <a:r>
              <a:rPr lang="it-IT" sz="2400" dirty="0">
                <a:solidFill>
                  <a:srgbClr val="000000"/>
                </a:solidFill>
                <a:effectLst/>
                <a:latin typeface="Calibri" panose="020F0502020204030204" pitchFamily="34" charset="0"/>
              </a:rPr>
              <a:t>è comune nei pazienti prima della chirurgia bariatrica.</a:t>
            </a:r>
          </a:p>
          <a:p>
            <a:pPr marL="347472" indent="-228600" algn="just" rtl="0" eaLnBrk="1" latinLnBrk="0" hangingPunct="1">
              <a:lnSpc>
                <a:spcPct val="110000"/>
              </a:lnSpc>
              <a:spcBef>
                <a:spcPts val="528"/>
              </a:spcBef>
              <a:buFont typeface="Arial" panose="020B0604020202020204" pitchFamily="34" charset="0"/>
              <a:buChar char="•"/>
            </a:pPr>
            <a:r>
              <a:rPr lang="it-IT" sz="2400" dirty="0">
                <a:solidFill>
                  <a:srgbClr val="000000"/>
                </a:solidFill>
                <a:effectLst/>
                <a:latin typeface="Calibri" panose="020F0502020204030204" pitchFamily="34" charset="0"/>
              </a:rPr>
              <a:t>Dopo l’intervento, basso apporto di calcio e difficoltà di assorbimento possono causare perdita di densità ossea e aumentare il rischio di fratture.</a:t>
            </a:r>
          </a:p>
          <a:p>
            <a:pPr marL="347472" indent="-228600" algn="just" rtl="0" eaLnBrk="1" latinLnBrk="0" hangingPunct="1">
              <a:lnSpc>
                <a:spcPct val="110000"/>
              </a:lnSpc>
              <a:spcBef>
                <a:spcPts val="528"/>
              </a:spcBef>
              <a:buFont typeface="Arial" panose="020B0604020202020204" pitchFamily="34" charset="0"/>
              <a:buChar char="•"/>
            </a:pPr>
            <a:r>
              <a:rPr lang="it-IT" sz="2400" dirty="0">
                <a:solidFill>
                  <a:srgbClr val="000000"/>
                </a:solidFill>
                <a:effectLst/>
                <a:latin typeface="Calibri" panose="020F0502020204030204" pitchFamily="34" charset="0"/>
              </a:rPr>
              <a:t>Questo </a:t>
            </a:r>
            <a:r>
              <a:rPr lang="it-IT" sz="2400" b="1" dirty="0">
                <a:solidFill>
                  <a:srgbClr val="000000"/>
                </a:solidFill>
                <a:effectLst/>
                <a:latin typeface="Calibri" panose="020F0502020204030204" pitchFamily="34" charset="0"/>
              </a:rPr>
              <a:t>rischio aumenta con l’età e nelle donne in postmenopausa</a:t>
            </a:r>
            <a:r>
              <a:rPr lang="it-IT" sz="2400" dirty="0">
                <a:solidFill>
                  <a:srgbClr val="000000"/>
                </a:solidFill>
                <a:effectLst/>
                <a:latin typeface="Calibri" panose="020F0502020204030204" pitchFamily="34" charset="0"/>
              </a:rPr>
              <a:t>.</a:t>
            </a:r>
          </a:p>
          <a:p>
            <a:pPr marL="347472" indent="-228600" algn="just" rtl="0" eaLnBrk="1" latinLnBrk="0" hangingPunct="1">
              <a:lnSpc>
                <a:spcPct val="110000"/>
              </a:lnSpc>
              <a:spcBef>
                <a:spcPts val="528"/>
              </a:spcBef>
              <a:buFont typeface="Arial" panose="020B0604020202020204" pitchFamily="34" charset="0"/>
              <a:buChar char="•"/>
            </a:pPr>
            <a:r>
              <a:rPr lang="it-IT" sz="2400" dirty="0">
                <a:solidFill>
                  <a:srgbClr val="000000"/>
                </a:solidFill>
                <a:effectLst/>
                <a:latin typeface="Calibri" panose="020F0502020204030204" pitchFamily="34" charset="0"/>
              </a:rPr>
              <a:t>Si consiglia </a:t>
            </a:r>
            <a:r>
              <a:rPr lang="it-IT" sz="2400" b="1" dirty="0">
                <a:solidFill>
                  <a:srgbClr val="000000"/>
                </a:solidFill>
                <a:effectLst/>
                <a:latin typeface="Calibri" panose="020F0502020204030204" pitchFamily="34" charset="0"/>
              </a:rPr>
              <a:t>integrazione orale di colecalciferolo (800-2000 UI/giorno) e calcio (1200-1500 mg/giorno).</a:t>
            </a:r>
            <a:endParaRPr kumimoji="0" lang="it-IT" sz="2400" b="1" i="0" u="none" strike="noStrike" kern="1200" cap="none" spc="0" normalizeH="0" baseline="0" noProof="0" dirty="0">
              <a:ln>
                <a:noFill/>
              </a:ln>
              <a:solidFill>
                <a:sysClr val="windowText" lastClr="000000"/>
              </a:solidFill>
              <a:effectLst/>
              <a:uLnTx/>
              <a:uFillTx/>
              <a:latin typeface="Calibri"/>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250102" y="15933"/>
            <a:ext cx="4286250" cy="10271066"/>
            <a:chOff x="0" y="0"/>
            <a:chExt cx="5715000" cy="13694754"/>
          </a:xfrm>
        </p:grpSpPr>
        <p:sp>
          <p:nvSpPr>
            <p:cNvPr id="5" name="Freeform 5"/>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6" name="Group 6"/>
          <p:cNvGrpSpPr>
            <a:grpSpLocks noChangeAspect="1"/>
          </p:cNvGrpSpPr>
          <p:nvPr/>
        </p:nvGrpSpPr>
        <p:grpSpPr>
          <a:xfrm>
            <a:off x="12250110" y="870294"/>
            <a:ext cx="4246922" cy="7394526"/>
            <a:chOff x="0" y="0"/>
            <a:chExt cx="5662562" cy="9859368"/>
          </a:xfrm>
        </p:grpSpPr>
        <p:sp>
          <p:nvSpPr>
            <p:cNvPr id="7" name="Freeform 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3"/>
              <a:stretch>
                <a:fillRect r="-39"/>
              </a:stretch>
            </a:blipFill>
          </p:spPr>
          <p:txBody>
            <a:bodyPr/>
            <a:lstStyle/>
            <a:p>
              <a:endParaRPr lang="it-IT"/>
            </a:p>
          </p:txBody>
        </p:sp>
      </p:grpSp>
      <p:grpSp>
        <p:nvGrpSpPr>
          <p:cNvPr id="8" name="Group 8"/>
          <p:cNvGrpSpPr/>
          <p:nvPr/>
        </p:nvGrpSpPr>
        <p:grpSpPr>
          <a:xfrm rot="-5400000">
            <a:off x="9109710" y="90156"/>
            <a:ext cx="68578" cy="18288000"/>
            <a:chOff x="0" y="0"/>
            <a:chExt cx="91438" cy="24384000"/>
          </a:xfrm>
        </p:grpSpPr>
        <p:sp>
          <p:nvSpPr>
            <p:cNvPr id="9" name="Freeform 9"/>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10" name="Group 10"/>
          <p:cNvGrpSpPr/>
          <p:nvPr/>
        </p:nvGrpSpPr>
        <p:grpSpPr>
          <a:xfrm rot="-5400000">
            <a:off x="9066069" y="196143"/>
            <a:ext cx="155865" cy="18287998"/>
            <a:chOff x="0" y="0"/>
            <a:chExt cx="207820" cy="24383998"/>
          </a:xfrm>
        </p:grpSpPr>
        <p:sp>
          <p:nvSpPr>
            <p:cNvPr id="11" name="Freeform 11"/>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2" name="Group 12"/>
          <p:cNvGrpSpPr>
            <a:grpSpLocks noChangeAspect="1"/>
          </p:cNvGrpSpPr>
          <p:nvPr/>
        </p:nvGrpSpPr>
        <p:grpSpPr>
          <a:xfrm>
            <a:off x="0" y="9417626"/>
            <a:ext cx="18288000" cy="853440"/>
            <a:chOff x="0" y="0"/>
            <a:chExt cx="24384000" cy="1137920"/>
          </a:xfrm>
        </p:grpSpPr>
        <p:sp>
          <p:nvSpPr>
            <p:cNvPr id="13" name="Freeform 13"/>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4"/>
              <a:stretch>
                <a:fillRect/>
              </a:stretch>
            </a:blipFill>
          </p:spPr>
          <p:txBody>
            <a:bodyPr/>
            <a:lstStyle/>
            <a:p>
              <a:endParaRPr lang="it-IT"/>
            </a:p>
          </p:txBody>
        </p:sp>
      </p:grpSp>
      <p:grpSp>
        <p:nvGrpSpPr>
          <p:cNvPr id="14" name="Group 14"/>
          <p:cNvGrpSpPr/>
          <p:nvPr/>
        </p:nvGrpSpPr>
        <p:grpSpPr>
          <a:xfrm>
            <a:off x="1448752" y="-1024821"/>
            <a:ext cx="15087600" cy="2176136"/>
            <a:chOff x="0" y="0"/>
            <a:chExt cx="20116800" cy="2901514"/>
          </a:xfrm>
        </p:grpSpPr>
        <p:sp>
          <p:nvSpPr>
            <p:cNvPr id="15" name="Freeform 15"/>
            <p:cNvSpPr/>
            <p:nvPr/>
          </p:nvSpPr>
          <p:spPr>
            <a:xfrm>
              <a:off x="0" y="0"/>
              <a:ext cx="20116800" cy="2901514"/>
            </a:xfrm>
            <a:custGeom>
              <a:avLst/>
              <a:gdLst/>
              <a:ahLst/>
              <a:cxnLst/>
              <a:rect l="l" t="t" r="r" b="b"/>
              <a:pathLst>
                <a:path w="20116800" h="2901514">
                  <a:moveTo>
                    <a:pt x="0" y="0"/>
                  </a:moveTo>
                  <a:lnTo>
                    <a:pt x="20116800" y="0"/>
                  </a:lnTo>
                  <a:lnTo>
                    <a:pt x="20116800" y="2901514"/>
                  </a:lnTo>
                  <a:lnTo>
                    <a:pt x="0" y="2901514"/>
                  </a:lnTo>
                  <a:close/>
                </a:path>
              </a:pathLst>
            </a:custGeom>
            <a:solidFill>
              <a:srgbClr val="000000">
                <a:alpha val="0"/>
              </a:srgbClr>
            </a:solidFill>
          </p:spPr>
          <p:txBody>
            <a:bodyPr/>
            <a:lstStyle/>
            <a:p>
              <a:endParaRPr lang="it-IT"/>
            </a:p>
          </p:txBody>
        </p:sp>
        <p:sp>
          <p:nvSpPr>
            <p:cNvPr id="16" name="TextBox 16"/>
            <p:cNvSpPr txBox="1"/>
            <p:nvPr/>
          </p:nvSpPr>
          <p:spPr>
            <a:xfrm>
              <a:off x="0" y="-47625"/>
              <a:ext cx="20116800" cy="2949139"/>
            </a:xfrm>
            <a:prstGeom prst="rect">
              <a:avLst/>
            </a:prstGeom>
          </p:spPr>
          <p:txBody>
            <a:bodyPr lIns="0" tIns="0" rIns="0" bIns="0" rtlCol="0" anchor="b"/>
            <a:lstStyle/>
            <a:p>
              <a:pPr algn="ctr">
                <a:lnSpc>
                  <a:spcPts val="6480"/>
                </a:lnSpc>
              </a:pPr>
              <a:r>
                <a:rPr lang="en-US" sz="6000" b="1">
                  <a:solidFill>
                    <a:srgbClr val="297FD5"/>
                  </a:solidFill>
                  <a:latin typeface="Calibri (MS) Bold"/>
                  <a:ea typeface="Calibri (MS) Bold"/>
                  <a:cs typeface="Calibri (MS) Bold"/>
                  <a:sym typeface="Calibri (MS) Bold"/>
                </a:rPr>
                <a:t>Obbiettivi post operatorio</a:t>
              </a:r>
            </a:p>
          </p:txBody>
        </p:sp>
      </p:grpSp>
      <p:sp>
        <p:nvSpPr>
          <p:cNvPr id="17" name="TextBox 17"/>
          <p:cNvSpPr txBox="1"/>
          <p:nvPr/>
        </p:nvSpPr>
        <p:spPr>
          <a:xfrm>
            <a:off x="8779225" y="5959438"/>
            <a:ext cx="8518175" cy="2205732"/>
          </a:xfrm>
          <a:prstGeom prst="rect">
            <a:avLst/>
          </a:prstGeom>
        </p:spPr>
        <p:txBody>
          <a:bodyPr wrap="square" lIns="0" tIns="0" rIns="0" bIns="0" rtlCol="0" anchor="t">
            <a:spAutoFit/>
          </a:bodyPr>
          <a:lstStyle/>
          <a:p>
            <a:pPr marL="651510" lvl="1" indent="-325755" algn="l">
              <a:lnSpc>
                <a:spcPts val="4320"/>
              </a:lnSpc>
              <a:buFont typeface="Arial"/>
              <a:buChar char="•"/>
            </a:pPr>
            <a:r>
              <a:rPr lang="en-US" sz="3600" dirty="0">
                <a:solidFill>
                  <a:schemeClr val="tx2"/>
                </a:solidFill>
                <a:latin typeface="Calibri (MS)"/>
                <a:ea typeface="Calibri (MS)"/>
                <a:cs typeface="Calibri (MS)"/>
                <a:sym typeface="Calibri (MS)"/>
              </a:rPr>
              <a:t> Fase 1: </a:t>
            </a:r>
            <a:r>
              <a:rPr lang="en-US" sz="3600" dirty="0" err="1">
                <a:solidFill>
                  <a:schemeClr val="tx2"/>
                </a:solidFill>
                <a:latin typeface="Calibri (MS)"/>
                <a:ea typeface="Calibri (MS)"/>
                <a:cs typeface="Calibri (MS)"/>
                <a:sym typeface="Calibri (MS)"/>
              </a:rPr>
              <a:t>immediato</a:t>
            </a:r>
            <a:r>
              <a:rPr lang="en-US" sz="3600" dirty="0">
                <a:solidFill>
                  <a:schemeClr val="tx2"/>
                </a:solidFill>
                <a:latin typeface="Calibri (MS)"/>
                <a:ea typeface="Calibri (MS)"/>
                <a:cs typeface="Calibri (MS)"/>
                <a:sym typeface="Calibri (MS)"/>
              </a:rPr>
              <a:t> post-</a:t>
            </a:r>
            <a:r>
              <a:rPr lang="en-US" sz="3600" dirty="0" err="1">
                <a:solidFill>
                  <a:schemeClr val="tx2"/>
                </a:solidFill>
                <a:latin typeface="Calibri (MS)"/>
                <a:ea typeface="Calibri (MS)"/>
                <a:cs typeface="Calibri (MS)"/>
                <a:sym typeface="Calibri (MS)"/>
              </a:rPr>
              <a:t>operatorio</a:t>
            </a:r>
            <a:r>
              <a:rPr lang="en-US" sz="3600" dirty="0">
                <a:solidFill>
                  <a:schemeClr val="tx2"/>
                </a:solidFill>
                <a:latin typeface="Calibri (MS)"/>
                <a:ea typeface="Calibri (MS)"/>
                <a:cs typeface="Calibri (MS)"/>
                <a:sym typeface="Calibri (MS)"/>
              </a:rPr>
              <a:t> (0–7g)</a:t>
            </a:r>
          </a:p>
          <a:p>
            <a:pPr marL="651510" lvl="1" indent="-325755" algn="l">
              <a:lnSpc>
                <a:spcPts val="4320"/>
              </a:lnSpc>
              <a:buFont typeface="Arial"/>
              <a:buChar char="•"/>
            </a:pPr>
            <a:r>
              <a:rPr lang="en-US" sz="3600" dirty="0">
                <a:solidFill>
                  <a:schemeClr val="tx2"/>
                </a:solidFill>
                <a:latin typeface="Calibri (MS)"/>
                <a:ea typeface="Calibri (MS)"/>
                <a:cs typeface="Calibri (MS)"/>
                <a:sym typeface="Calibri (MS)"/>
              </a:rPr>
              <a:t> Fase 2: </a:t>
            </a:r>
            <a:r>
              <a:rPr lang="en-US" sz="3600" dirty="0" err="1">
                <a:solidFill>
                  <a:schemeClr val="tx2"/>
                </a:solidFill>
                <a:latin typeface="Calibri (MS)"/>
                <a:ea typeface="Calibri (MS)"/>
                <a:cs typeface="Calibri (MS)"/>
                <a:sym typeface="Calibri (MS)"/>
              </a:rPr>
              <a:t>precoce</a:t>
            </a:r>
            <a:r>
              <a:rPr lang="en-US" sz="3600" dirty="0">
                <a:solidFill>
                  <a:schemeClr val="tx2"/>
                </a:solidFill>
                <a:latin typeface="Calibri (MS)"/>
                <a:ea typeface="Calibri (MS)"/>
                <a:cs typeface="Calibri (MS)"/>
                <a:sym typeface="Calibri (MS)"/>
              </a:rPr>
              <a:t> (1° mese)</a:t>
            </a:r>
          </a:p>
          <a:p>
            <a:pPr marL="651510" lvl="1" indent="-325755" algn="l">
              <a:lnSpc>
                <a:spcPts val="4320"/>
              </a:lnSpc>
              <a:buFont typeface="Arial"/>
              <a:buChar char="•"/>
            </a:pPr>
            <a:r>
              <a:rPr lang="en-US" sz="3600" dirty="0">
                <a:solidFill>
                  <a:schemeClr val="tx2"/>
                </a:solidFill>
                <a:latin typeface="Calibri (MS)"/>
                <a:ea typeface="Calibri (MS)"/>
                <a:cs typeface="Calibri (MS)"/>
                <a:sym typeface="Calibri (MS)"/>
              </a:rPr>
              <a:t> Fase 3: medio </a:t>
            </a:r>
            <a:r>
              <a:rPr lang="en-US" sz="3600" dirty="0" err="1">
                <a:solidFill>
                  <a:schemeClr val="tx2"/>
                </a:solidFill>
                <a:latin typeface="Calibri (MS)"/>
                <a:ea typeface="Calibri (MS)"/>
                <a:cs typeface="Calibri (MS)"/>
                <a:sym typeface="Calibri (MS)"/>
              </a:rPr>
              <a:t>termine</a:t>
            </a:r>
            <a:r>
              <a:rPr lang="en-US" sz="3600" dirty="0">
                <a:solidFill>
                  <a:schemeClr val="tx2"/>
                </a:solidFill>
                <a:latin typeface="Calibri (MS)"/>
                <a:ea typeface="Calibri (MS)"/>
                <a:cs typeface="Calibri (MS)"/>
                <a:sym typeface="Calibri (MS)"/>
              </a:rPr>
              <a:t> (1–6 </a:t>
            </a:r>
            <a:r>
              <a:rPr lang="en-US" sz="3600" dirty="0" err="1">
                <a:solidFill>
                  <a:schemeClr val="tx2"/>
                </a:solidFill>
                <a:latin typeface="Calibri (MS)"/>
                <a:ea typeface="Calibri (MS)"/>
                <a:cs typeface="Calibri (MS)"/>
                <a:sym typeface="Calibri (MS)"/>
              </a:rPr>
              <a:t>mesi</a:t>
            </a:r>
            <a:r>
              <a:rPr lang="en-US" sz="3600" dirty="0">
                <a:solidFill>
                  <a:schemeClr val="tx2"/>
                </a:solidFill>
                <a:latin typeface="Calibri (MS)"/>
                <a:ea typeface="Calibri (MS)"/>
                <a:cs typeface="Calibri (MS)"/>
                <a:sym typeface="Calibri (MS)"/>
              </a:rPr>
              <a:t>)</a:t>
            </a:r>
          </a:p>
          <a:p>
            <a:pPr marL="651510" lvl="1" indent="-325755" algn="l">
              <a:lnSpc>
                <a:spcPts val="4320"/>
              </a:lnSpc>
              <a:buFont typeface="Arial"/>
              <a:buChar char="•"/>
            </a:pPr>
            <a:r>
              <a:rPr lang="en-US" sz="3600" dirty="0">
                <a:solidFill>
                  <a:schemeClr val="tx2"/>
                </a:solidFill>
                <a:latin typeface="Calibri (MS)"/>
                <a:ea typeface="Calibri (MS)"/>
                <a:cs typeface="Calibri (MS)"/>
                <a:sym typeface="Calibri (MS)"/>
              </a:rPr>
              <a:t> Fase 4: </a:t>
            </a:r>
            <a:r>
              <a:rPr lang="en-US" sz="3600" dirty="0" err="1">
                <a:solidFill>
                  <a:schemeClr val="tx2"/>
                </a:solidFill>
                <a:latin typeface="Calibri (MS)"/>
                <a:ea typeface="Calibri (MS)"/>
                <a:cs typeface="Calibri (MS)"/>
                <a:sym typeface="Calibri (MS)"/>
              </a:rPr>
              <a:t>lungo</a:t>
            </a:r>
            <a:r>
              <a:rPr lang="en-US" sz="3600" dirty="0">
                <a:solidFill>
                  <a:schemeClr val="tx2"/>
                </a:solidFill>
                <a:latin typeface="Calibri (MS)"/>
                <a:ea typeface="Calibri (MS)"/>
                <a:cs typeface="Calibri (MS)"/>
                <a:sym typeface="Calibri (MS)"/>
              </a:rPr>
              <a:t> </a:t>
            </a:r>
            <a:r>
              <a:rPr lang="en-US" sz="3600" dirty="0" err="1">
                <a:solidFill>
                  <a:schemeClr val="tx2"/>
                </a:solidFill>
                <a:latin typeface="Calibri (MS)"/>
                <a:ea typeface="Calibri (MS)"/>
                <a:cs typeface="Calibri (MS)"/>
                <a:sym typeface="Calibri (MS)"/>
              </a:rPr>
              <a:t>termine</a:t>
            </a:r>
            <a:r>
              <a:rPr lang="en-US" sz="3600" dirty="0">
                <a:solidFill>
                  <a:schemeClr val="tx2"/>
                </a:solidFill>
                <a:latin typeface="Calibri (MS)"/>
                <a:ea typeface="Calibri (MS)"/>
                <a:cs typeface="Calibri (MS)"/>
                <a:sym typeface="Calibri (MS)"/>
              </a:rPr>
              <a:t> (&gt;6 </a:t>
            </a:r>
            <a:r>
              <a:rPr lang="en-US" sz="3600" dirty="0" err="1">
                <a:solidFill>
                  <a:schemeClr val="tx2"/>
                </a:solidFill>
                <a:latin typeface="Calibri (MS)"/>
                <a:ea typeface="Calibri (MS)"/>
                <a:cs typeface="Calibri (MS)"/>
                <a:sym typeface="Calibri (MS)"/>
              </a:rPr>
              <a:t>mesi</a:t>
            </a:r>
            <a:r>
              <a:rPr lang="en-US" sz="3600" dirty="0">
                <a:solidFill>
                  <a:schemeClr val="tx2"/>
                </a:solidFill>
                <a:latin typeface="Calibri (MS)"/>
                <a:ea typeface="Calibri (MS)"/>
                <a:cs typeface="Calibri (MS)"/>
                <a:sym typeface="Calibri (MS)"/>
              </a:rPr>
              <a:t>)</a:t>
            </a:r>
          </a:p>
        </p:txBody>
      </p:sp>
      <p:sp>
        <p:nvSpPr>
          <p:cNvPr id="18" name="TextBox 18"/>
          <p:cNvSpPr txBox="1"/>
          <p:nvPr/>
        </p:nvSpPr>
        <p:spPr>
          <a:xfrm>
            <a:off x="971550" y="1224005"/>
            <a:ext cx="9916042" cy="4804200"/>
          </a:xfrm>
          <a:prstGeom prst="rect">
            <a:avLst/>
          </a:prstGeom>
        </p:spPr>
        <p:txBody>
          <a:bodyPr lIns="0" tIns="0" rIns="0" bIns="0" rtlCol="0" anchor="t">
            <a:spAutoFit/>
          </a:bodyPr>
          <a:lstStyle/>
          <a:p>
            <a:pPr marL="488632" lvl="1" indent="-244316" algn="l">
              <a:lnSpc>
                <a:spcPts val="4185"/>
              </a:lnSpc>
              <a:buFont typeface="Arial"/>
              <a:buChar char="•"/>
            </a:pPr>
            <a:r>
              <a:rPr lang="en-US" sz="2700" b="1" dirty="0" err="1">
                <a:solidFill>
                  <a:schemeClr val="tx2"/>
                </a:solidFill>
                <a:latin typeface="Calibri (MS) Bold"/>
                <a:ea typeface="Calibri (MS) Bold"/>
                <a:cs typeface="Calibri (MS) Bold"/>
                <a:sym typeface="Calibri (MS) Bold"/>
              </a:rPr>
              <a:t>Rivalutare</a:t>
            </a:r>
            <a:r>
              <a:rPr lang="en-US" sz="2700" b="1" dirty="0">
                <a:solidFill>
                  <a:schemeClr val="tx2"/>
                </a:solidFill>
                <a:latin typeface="Calibri (MS) Bold"/>
                <a:ea typeface="Calibri (MS) Bold"/>
                <a:cs typeface="Calibri (MS) Bold"/>
                <a:sym typeface="Calibri (MS) Bold"/>
              </a:rPr>
              <a:t> il </a:t>
            </a:r>
            <a:r>
              <a:rPr lang="en-US" sz="2700" b="1" dirty="0" err="1">
                <a:solidFill>
                  <a:schemeClr val="tx2"/>
                </a:solidFill>
                <a:latin typeface="Calibri (MS) Bold"/>
                <a:ea typeface="Calibri (MS) Bold"/>
                <a:cs typeface="Calibri (MS) Bold"/>
                <a:sym typeface="Calibri (MS) Bold"/>
              </a:rPr>
              <a:t>paziente</a:t>
            </a:r>
            <a:r>
              <a:rPr lang="en-US" sz="2700" b="1" dirty="0">
                <a:solidFill>
                  <a:schemeClr val="tx2"/>
                </a:solidFill>
                <a:latin typeface="Calibri (MS) Bold"/>
                <a:ea typeface="Calibri (MS) Bold"/>
                <a:cs typeface="Calibri (MS) Bold"/>
                <a:sym typeface="Calibri (MS) Bold"/>
              </a:rPr>
              <a:t> – </a:t>
            </a:r>
            <a:r>
              <a:rPr lang="en-US" sz="2700" b="1" dirty="0" err="1">
                <a:solidFill>
                  <a:schemeClr val="tx2"/>
                </a:solidFill>
                <a:latin typeface="Calibri (MS) Bold"/>
                <a:ea typeface="Calibri (MS) Bold"/>
                <a:cs typeface="Calibri (MS) Bold"/>
                <a:sym typeface="Calibri (MS) Bold"/>
              </a:rPr>
              <a:t>tipo</a:t>
            </a:r>
            <a:r>
              <a:rPr lang="en-US" sz="2700" b="1" dirty="0">
                <a:solidFill>
                  <a:schemeClr val="tx2"/>
                </a:solidFill>
                <a:latin typeface="Calibri (MS) Bold"/>
                <a:ea typeface="Calibri (MS) Bold"/>
                <a:cs typeface="Calibri (MS) Bold"/>
                <a:sym typeface="Calibri (MS) Bold"/>
              </a:rPr>
              <a:t> di </a:t>
            </a:r>
            <a:r>
              <a:rPr lang="en-US" sz="2700" b="1" dirty="0" err="1">
                <a:solidFill>
                  <a:schemeClr val="tx2"/>
                </a:solidFill>
                <a:latin typeface="Calibri (MS) Bold"/>
                <a:ea typeface="Calibri (MS) Bold"/>
                <a:cs typeface="Calibri (MS) Bold"/>
                <a:sym typeface="Calibri (MS) Bold"/>
              </a:rPr>
              <a:t>intervento</a:t>
            </a:r>
            <a:r>
              <a:rPr lang="en-US" sz="2700" b="1" dirty="0">
                <a:solidFill>
                  <a:schemeClr val="tx2"/>
                </a:solidFill>
                <a:latin typeface="Calibri (MS) Bold"/>
                <a:ea typeface="Calibri (MS) Bold"/>
                <a:cs typeface="Calibri (MS) Bold"/>
                <a:sym typeface="Calibri (MS) Bold"/>
              </a:rPr>
              <a:t>, </a:t>
            </a:r>
            <a:r>
              <a:rPr lang="en-US" sz="2700" b="1" dirty="0" err="1">
                <a:solidFill>
                  <a:schemeClr val="tx2"/>
                </a:solidFill>
                <a:latin typeface="Calibri (MS) Bold"/>
                <a:ea typeface="Calibri (MS) Bold"/>
                <a:cs typeface="Calibri (MS) Bold"/>
                <a:sym typeface="Calibri (MS) Bold"/>
              </a:rPr>
              <a:t>stato</a:t>
            </a:r>
            <a:r>
              <a:rPr lang="en-US" sz="2700" b="1" dirty="0">
                <a:solidFill>
                  <a:schemeClr val="tx2"/>
                </a:solidFill>
                <a:latin typeface="Calibri (MS) Bold"/>
                <a:ea typeface="Calibri (MS) Bold"/>
                <a:cs typeface="Calibri (MS) Bold"/>
                <a:sym typeface="Calibri (MS) Bold"/>
              </a:rPr>
              <a:t> </a:t>
            </a:r>
            <a:r>
              <a:rPr lang="en-US" sz="2700" b="1" dirty="0" err="1">
                <a:solidFill>
                  <a:schemeClr val="tx2"/>
                </a:solidFill>
                <a:latin typeface="Calibri (MS) Bold"/>
                <a:ea typeface="Calibri (MS) Bold"/>
                <a:cs typeface="Calibri (MS) Bold"/>
                <a:sym typeface="Calibri (MS) Bold"/>
              </a:rPr>
              <a:t>nutrizionale</a:t>
            </a:r>
            <a:r>
              <a:rPr lang="en-US" sz="2700" b="1" dirty="0">
                <a:solidFill>
                  <a:schemeClr val="tx2"/>
                </a:solidFill>
                <a:latin typeface="Calibri (MS) Bold"/>
                <a:ea typeface="Calibri (MS) Bold"/>
                <a:cs typeface="Calibri (MS) Bold"/>
                <a:sym typeface="Calibri (MS) Bold"/>
              </a:rPr>
              <a:t>, </a:t>
            </a:r>
            <a:r>
              <a:rPr lang="en-US" sz="2700" b="1" dirty="0" err="1">
                <a:solidFill>
                  <a:schemeClr val="tx2"/>
                </a:solidFill>
                <a:latin typeface="Calibri (MS) Bold"/>
                <a:ea typeface="Calibri (MS) Bold"/>
                <a:cs typeface="Calibri (MS) Bold"/>
                <a:sym typeface="Calibri (MS) Bold"/>
              </a:rPr>
              <a:t>condizioni</a:t>
            </a:r>
            <a:r>
              <a:rPr lang="en-US" sz="2700" b="1" dirty="0">
                <a:solidFill>
                  <a:schemeClr val="tx2"/>
                </a:solidFill>
                <a:latin typeface="Calibri (MS) Bold"/>
                <a:ea typeface="Calibri (MS) Bold"/>
                <a:cs typeface="Calibri (MS) Bold"/>
                <a:sym typeface="Calibri (MS) Bold"/>
              </a:rPr>
              <a:t> </a:t>
            </a:r>
            <a:r>
              <a:rPr lang="en-US" sz="2700" b="1" dirty="0" err="1">
                <a:solidFill>
                  <a:schemeClr val="tx2"/>
                </a:solidFill>
                <a:latin typeface="Calibri (MS) Bold"/>
                <a:ea typeface="Calibri (MS) Bold"/>
                <a:cs typeface="Calibri (MS) Bold"/>
                <a:sym typeface="Calibri (MS) Bold"/>
              </a:rPr>
              <a:t>cliniche</a:t>
            </a:r>
            <a:endParaRPr lang="en-US" sz="2700" b="1" dirty="0">
              <a:solidFill>
                <a:schemeClr val="tx2"/>
              </a:solidFill>
              <a:latin typeface="Calibri (MS) Bold"/>
              <a:ea typeface="Calibri (MS) Bold"/>
              <a:cs typeface="Calibri (MS) Bold"/>
              <a:sym typeface="Calibri (MS) Bold"/>
            </a:endParaRPr>
          </a:p>
          <a:p>
            <a:pPr marL="488632" lvl="1" indent="-244316" algn="l">
              <a:lnSpc>
                <a:spcPts val="4185"/>
              </a:lnSpc>
              <a:buFont typeface="Arial"/>
              <a:buChar char="•"/>
            </a:pPr>
            <a:r>
              <a:rPr lang="en-US" sz="2700" b="1" dirty="0" err="1">
                <a:solidFill>
                  <a:schemeClr val="tx2"/>
                </a:solidFill>
                <a:latin typeface="Calibri (MS) Bold"/>
                <a:ea typeface="Calibri (MS) Bold"/>
                <a:cs typeface="Calibri (MS) Bold"/>
                <a:sym typeface="Calibri (MS) Bold"/>
              </a:rPr>
              <a:t>Impostare</a:t>
            </a:r>
            <a:r>
              <a:rPr lang="en-US" sz="2700" b="1" dirty="0">
                <a:solidFill>
                  <a:schemeClr val="tx2"/>
                </a:solidFill>
                <a:latin typeface="Calibri (MS) Bold"/>
                <a:ea typeface="Calibri (MS) Bold"/>
                <a:cs typeface="Calibri (MS) Bold"/>
                <a:sym typeface="Calibri (MS) Bold"/>
              </a:rPr>
              <a:t> la </a:t>
            </a:r>
            <a:r>
              <a:rPr lang="en-US" sz="2700" b="1" dirty="0" err="1">
                <a:solidFill>
                  <a:schemeClr val="tx2"/>
                </a:solidFill>
                <a:latin typeface="Calibri (MS) Bold"/>
                <a:ea typeface="Calibri (MS) Bold"/>
                <a:cs typeface="Calibri (MS) Bold"/>
                <a:sym typeface="Calibri (MS) Bold"/>
              </a:rPr>
              <a:t>progressione</a:t>
            </a:r>
            <a:r>
              <a:rPr lang="en-US" sz="2700" b="1" dirty="0">
                <a:solidFill>
                  <a:schemeClr val="tx2"/>
                </a:solidFill>
                <a:latin typeface="Calibri (MS) Bold"/>
                <a:ea typeface="Calibri (MS) Bold"/>
                <a:cs typeface="Calibri (MS) Bold"/>
                <a:sym typeface="Calibri (MS) Bold"/>
              </a:rPr>
              <a:t> </a:t>
            </a:r>
            <a:r>
              <a:rPr lang="en-US" sz="2700" b="1" dirty="0" err="1">
                <a:solidFill>
                  <a:schemeClr val="tx2"/>
                </a:solidFill>
                <a:latin typeface="Calibri (MS) Bold"/>
                <a:ea typeface="Calibri (MS) Bold"/>
                <a:cs typeface="Calibri (MS) Bold"/>
                <a:sym typeface="Calibri (MS) Bold"/>
              </a:rPr>
              <a:t>alimentare</a:t>
            </a:r>
            <a:endParaRPr lang="en-US" sz="2700" b="1" dirty="0">
              <a:solidFill>
                <a:schemeClr val="tx2"/>
              </a:solidFill>
              <a:latin typeface="Calibri (MS) Bold"/>
              <a:ea typeface="Calibri (MS) Bold"/>
              <a:cs typeface="Calibri (MS) Bold"/>
              <a:sym typeface="Calibri (MS) Bold"/>
            </a:endParaRPr>
          </a:p>
          <a:p>
            <a:pPr marL="488632" lvl="1" indent="-244316" algn="l">
              <a:lnSpc>
                <a:spcPts val="4185"/>
              </a:lnSpc>
              <a:buFont typeface="Arial"/>
              <a:buChar char="•"/>
            </a:pPr>
            <a:r>
              <a:rPr lang="en-US" sz="2700" b="1" dirty="0" err="1">
                <a:solidFill>
                  <a:schemeClr val="tx2"/>
                </a:solidFill>
                <a:latin typeface="Calibri (MS) Bold"/>
                <a:ea typeface="Calibri (MS) Bold"/>
                <a:cs typeface="Calibri (MS) Bold"/>
                <a:sym typeface="Calibri (MS) Bold"/>
              </a:rPr>
              <a:t>Garantire</a:t>
            </a:r>
            <a:r>
              <a:rPr lang="en-US" sz="2700" b="1" dirty="0">
                <a:solidFill>
                  <a:schemeClr val="tx2"/>
                </a:solidFill>
                <a:latin typeface="Calibri (MS) Bold"/>
                <a:ea typeface="Calibri (MS) Bold"/>
                <a:cs typeface="Calibri (MS) Bold"/>
                <a:sym typeface="Calibri (MS) Bold"/>
              </a:rPr>
              <a:t> </a:t>
            </a:r>
            <a:r>
              <a:rPr lang="en-US" sz="2700" b="1" dirty="0" err="1">
                <a:solidFill>
                  <a:schemeClr val="tx2"/>
                </a:solidFill>
                <a:latin typeface="Calibri (MS) Bold"/>
                <a:ea typeface="Calibri (MS) Bold"/>
                <a:cs typeface="Calibri (MS) Bold"/>
                <a:sym typeface="Calibri (MS) Bold"/>
              </a:rPr>
              <a:t>idratazione</a:t>
            </a:r>
            <a:r>
              <a:rPr lang="en-US" sz="2700" b="1" dirty="0">
                <a:solidFill>
                  <a:schemeClr val="tx2"/>
                </a:solidFill>
                <a:latin typeface="Calibri (MS) Bold"/>
                <a:ea typeface="Calibri (MS) Bold"/>
                <a:cs typeface="Calibri (MS) Bold"/>
                <a:sym typeface="Calibri (MS) Bold"/>
              </a:rPr>
              <a:t> e </a:t>
            </a:r>
            <a:r>
              <a:rPr lang="en-US" sz="2700" b="1" dirty="0" err="1">
                <a:solidFill>
                  <a:schemeClr val="tx2"/>
                </a:solidFill>
                <a:latin typeface="Calibri (MS) Bold"/>
                <a:ea typeface="Calibri (MS) Bold"/>
                <a:cs typeface="Calibri (MS) Bold"/>
                <a:sym typeface="Calibri (MS) Bold"/>
              </a:rPr>
              <a:t>proteine</a:t>
            </a:r>
            <a:endParaRPr lang="en-US" sz="2700" b="1" dirty="0">
              <a:solidFill>
                <a:schemeClr val="tx2"/>
              </a:solidFill>
              <a:latin typeface="Calibri (MS) Bold"/>
              <a:ea typeface="Calibri (MS) Bold"/>
              <a:cs typeface="Calibri (MS) Bold"/>
              <a:sym typeface="Calibri (MS) Bold"/>
            </a:endParaRPr>
          </a:p>
          <a:p>
            <a:pPr marL="488632" lvl="1" indent="-244316" algn="l">
              <a:lnSpc>
                <a:spcPts val="4185"/>
              </a:lnSpc>
              <a:buFont typeface="Arial"/>
              <a:buChar char="•"/>
            </a:pPr>
            <a:r>
              <a:rPr lang="en-US" sz="2700" b="1" dirty="0" err="1">
                <a:solidFill>
                  <a:schemeClr val="tx2"/>
                </a:solidFill>
                <a:latin typeface="Calibri (MS) Bold"/>
                <a:ea typeface="Calibri (MS) Bold"/>
                <a:cs typeface="Calibri (MS) Bold"/>
                <a:sym typeface="Calibri (MS) Bold"/>
              </a:rPr>
              <a:t>Evitare</a:t>
            </a:r>
            <a:r>
              <a:rPr lang="en-US" sz="2700" b="1" dirty="0">
                <a:solidFill>
                  <a:schemeClr val="tx2"/>
                </a:solidFill>
                <a:latin typeface="Calibri (MS) Bold"/>
                <a:ea typeface="Calibri (MS) Bold"/>
                <a:cs typeface="Calibri (MS) Bold"/>
                <a:sym typeface="Calibri (MS) Bold"/>
              </a:rPr>
              <a:t> </a:t>
            </a:r>
            <a:r>
              <a:rPr lang="en-US" sz="2700" b="1" dirty="0" err="1">
                <a:solidFill>
                  <a:schemeClr val="tx2"/>
                </a:solidFill>
                <a:latin typeface="Calibri (MS) Bold"/>
                <a:ea typeface="Calibri (MS) Bold"/>
                <a:cs typeface="Calibri (MS) Bold"/>
                <a:sym typeface="Calibri (MS) Bold"/>
              </a:rPr>
              <a:t>carenze</a:t>
            </a:r>
            <a:r>
              <a:rPr lang="en-US" sz="2700" b="1" dirty="0">
                <a:solidFill>
                  <a:schemeClr val="tx2"/>
                </a:solidFill>
                <a:latin typeface="Calibri (MS) Bold"/>
                <a:ea typeface="Calibri (MS) Bold"/>
                <a:cs typeface="Calibri (MS) Bold"/>
                <a:sym typeface="Calibri (MS) Bold"/>
              </a:rPr>
              <a:t> </a:t>
            </a:r>
          </a:p>
          <a:p>
            <a:pPr marL="488632" lvl="1" indent="-244316" algn="l">
              <a:lnSpc>
                <a:spcPts val="4185"/>
              </a:lnSpc>
              <a:buFont typeface="Arial"/>
              <a:buChar char="•"/>
            </a:pPr>
            <a:r>
              <a:rPr lang="en-US" sz="2700" b="1" dirty="0" err="1">
                <a:solidFill>
                  <a:schemeClr val="tx2"/>
                </a:solidFill>
                <a:latin typeface="Calibri (MS) Bold"/>
                <a:ea typeface="Calibri (MS) Bold"/>
                <a:cs typeface="Calibri (MS) Bold"/>
                <a:sym typeface="Calibri (MS) Bold"/>
              </a:rPr>
              <a:t>Favorire</a:t>
            </a:r>
            <a:r>
              <a:rPr lang="en-US" sz="2700" b="1" dirty="0">
                <a:solidFill>
                  <a:schemeClr val="tx2"/>
                </a:solidFill>
                <a:latin typeface="Calibri (MS) Bold"/>
                <a:ea typeface="Calibri (MS) Bold"/>
                <a:cs typeface="Calibri (MS) Bold"/>
                <a:sym typeface="Calibri (MS) Bold"/>
              </a:rPr>
              <a:t> </a:t>
            </a:r>
            <a:r>
              <a:rPr lang="en-US" sz="2700" b="1" dirty="0" err="1">
                <a:solidFill>
                  <a:schemeClr val="tx2"/>
                </a:solidFill>
                <a:latin typeface="Calibri (MS) Bold"/>
                <a:ea typeface="Calibri (MS) Bold"/>
                <a:cs typeface="Calibri (MS) Bold"/>
                <a:sym typeface="Calibri (MS) Bold"/>
              </a:rPr>
              <a:t>adattamento</a:t>
            </a:r>
            <a:r>
              <a:rPr lang="en-US" sz="2700" b="1" dirty="0">
                <a:solidFill>
                  <a:schemeClr val="tx2"/>
                </a:solidFill>
                <a:latin typeface="Calibri (MS) Bold"/>
                <a:ea typeface="Calibri (MS) Bold"/>
                <a:cs typeface="Calibri (MS) Bold"/>
                <a:sym typeface="Calibri (MS) Bold"/>
              </a:rPr>
              <a:t> </a:t>
            </a:r>
            <a:r>
              <a:rPr lang="en-US" sz="2700" b="1" dirty="0" err="1">
                <a:solidFill>
                  <a:schemeClr val="tx2"/>
                </a:solidFill>
                <a:latin typeface="Calibri (MS) Bold"/>
                <a:ea typeface="Calibri (MS) Bold"/>
                <a:cs typeface="Calibri (MS) Bold"/>
                <a:sym typeface="Calibri (MS) Bold"/>
              </a:rPr>
              <a:t>progressivo</a:t>
            </a:r>
            <a:r>
              <a:rPr lang="en-US" sz="2700" b="1" dirty="0">
                <a:solidFill>
                  <a:schemeClr val="tx2"/>
                </a:solidFill>
                <a:latin typeface="Calibri (MS) Bold"/>
                <a:ea typeface="Calibri (MS) Bold"/>
                <a:cs typeface="Calibri (MS) Bold"/>
                <a:sym typeface="Calibri (MS) Bold"/>
              </a:rPr>
              <a:t> </a:t>
            </a:r>
            <a:r>
              <a:rPr lang="en-US" sz="2700" b="1" dirty="0" err="1">
                <a:solidFill>
                  <a:schemeClr val="tx2"/>
                </a:solidFill>
                <a:latin typeface="Calibri (MS) Bold"/>
                <a:ea typeface="Calibri (MS) Bold"/>
                <a:cs typeface="Calibri (MS) Bold"/>
                <a:sym typeface="Calibri (MS) Bold"/>
              </a:rPr>
              <a:t>della</a:t>
            </a:r>
            <a:r>
              <a:rPr lang="en-US" sz="2700" b="1" dirty="0">
                <a:solidFill>
                  <a:schemeClr val="tx2"/>
                </a:solidFill>
                <a:latin typeface="Calibri (MS) Bold"/>
                <a:ea typeface="Calibri (MS) Bold"/>
                <a:cs typeface="Calibri (MS) Bold"/>
                <a:sym typeface="Calibri (MS) Bold"/>
              </a:rPr>
              <a:t> </a:t>
            </a:r>
            <a:r>
              <a:rPr lang="en-US" sz="2700" b="1" dirty="0" err="1">
                <a:solidFill>
                  <a:schemeClr val="tx2"/>
                </a:solidFill>
                <a:latin typeface="Calibri (MS) Bold"/>
                <a:ea typeface="Calibri (MS) Bold"/>
                <a:cs typeface="Calibri (MS) Bold"/>
                <a:sym typeface="Calibri (MS) Bold"/>
              </a:rPr>
              <a:t>dieta</a:t>
            </a:r>
            <a:endParaRPr lang="en-US" sz="2700" b="1" dirty="0">
              <a:solidFill>
                <a:schemeClr val="tx2"/>
              </a:solidFill>
              <a:latin typeface="Calibri (MS) Bold"/>
              <a:ea typeface="Calibri (MS) Bold"/>
              <a:cs typeface="Calibri (MS) Bold"/>
              <a:sym typeface="Calibri (MS) Bold"/>
            </a:endParaRPr>
          </a:p>
          <a:p>
            <a:pPr marL="488632" lvl="1" indent="-244316" algn="l">
              <a:lnSpc>
                <a:spcPts val="4185"/>
              </a:lnSpc>
              <a:buFont typeface="Arial"/>
              <a:buChar char="•"/>
            </a:pPr>
            <a:r>
              <a:rPr lang="en-US" sz="2700" b="1" dirty="0" err="1">
                <a:solidFill>
                  <a:schemeClr val="tx2"/>
                </a:solidFill>
                <a:latin typeface="Calibri (MS) Bold"/>
                <a:ea typeface="Calibri (MS) Bold"/>
                <a:cs typeface="Calibri (MS) Bold"/>
                <a:sym typeface="Calibri (MS) Bold"/>
              </a:rPr>
              <a:t>Ridurre</a:t>
            </a:r>
            <a:r>
              <a:rPr lang="en-US" sz="2700" b="1" dirty="0">
                <a:solidFill>
                  <a:schemeClr val="tx2"/>
                </a:solidFill>
                <a:latin typeface="Calibri (MS) Bold"/>
                <a:ea typeface="Calibri (MS) Bold"/>
                <a:cs typeface="Calibri (MS) Bold"/>
                <a:sym typeface="Calibri (MS) Bold"/>
              </a:rPr>
              <a:t> </a:t>
            </a:r>
            <a:r>
              <a:rPr lang="en-US" sz="2700" b="1" dirty="0" err="1">
                <a:solidFill>
                  <a:schemeClr val="tx2"/>
                </a:solidFill>
                <a:latin typeface="Calibri (MS) Bold"/>
                <a:ea typeface="Calibri (MS) Bold"/>
                <a:cs typeface="Calibri (MS) Bold"/>
                <a:sym typeface="Calibri (MS) Bold"/>
              </a:rPr>
              <a:t>rischio</a:t>
            </a:r>
            <a:r>
              <a:rPr lang="en-US" sz="2700" b="1" dirty="0">
                <a:solidFill>
                  <a:schemeClr val="tx2"/>
                </a:solidFill>
                <a:latin typeface="Calibri (MS) Bold"/>
                <a:ea typeface="Calibri (MS) Bold"/>
                <a:cs typeface="Calibri (MS) Bold"/>
                <a:sym typeface="Calibri (MS) Bold"/>
              </a:rPr>
              <a:t> weight regain</a:t>
            </a:r>
          </a:p>
          <a:p>
            <a:pPr marL="488632" lvl="1" indent="-244316" algn="l">
              <a:lnSpc>
                <a:spcPts val="4185"/>
              </a:lnSpc>
              <a:buFont typeface="Arial"/>
              <a:buChar char="•"/>
            </a:pPr>
            <a:r>
              <a:rPr lang="en-US" sz="2700" b="1" dirty="0" err="1">
                <a:solidFill>
                  <a:schemeClr val="tx2"/>
                </a:solidFill>
                <a:latin typeface="Calibri (MS) Bold"/>
                <a:ea typeface="Calibri (MS) Bold"/>
                <a:cs typeface="Calibri (MS) Bold"/>
                <a:sym typeface="Calibri (MS) Bold"/>
              </a:rPr>
              <a:t>Educazione</a:t>
            </a:r>
            <a:r>
              <a:rPr lang="en-US" sz="2700" b="1" dirty="0">
                <a:solidFill>
                  <a:schemeClr val="tx2"/>
                </a:solidFill>
                <a:latin typeface="Calibri (MS) Bold"/>
                <a:ea typeface="Calibri (MS) Bold"/>
                <a:cs typeface="Calibri (MS) Bold"/>
                <a:sym typeface="Calibri (MS) Bold"/>
              </a:rPr>
              <a:t> e counselling continuo – </a:t>
            </a:r>
            <a:r>
              <a:rPr lang="en-US" sz="2700" b="1" dirty="0" err="1">
                <a:solidFill>
                  <a:schemeClr val="tx2"/>
                </a:solidFill>
                <a:latin typeface="Calibri (MS) Bold"/>
                <a:ea typeface="Calibri (MS) Bold"/>
                <a:cs typeface="Calibri (MS) Bold"/>
                <a:sym typeface="Calibri (MS) Bold"/>
              </a:rPr>
              <a:t>riconoscimento</a:t>
            </a:r>
            <a:r>
              <a:rPr lang="en-US" sz="2700" b="1" dirty="0">
                <a:solidFill>
                  <a:schemeClr val="tx2"/>
                </a:solidFill>
                <a:latin typeface="Calibri (MS) Bold"/>
                <a:ea typeface="Calibri (MS) Bold"/>
                <a:cs typeface="Calibri (MS) Bold"/>
                <a:sym typeface="Calibri (MS) Bold"/>
              </a:rPr>
              <a:t> </a:t>
            </a:r>
            <a:r>
              <a:rPr lang="en-US" sz="2700" b="1" dirty="0" err="1">
                <a:solidFill>
                  <a:schemeClr val="tx2"/>
                </a:solidFill>
                <a:latin typeface="Calibri (MS) Bold"/>
                <a:ea typeface="Calibri (MS) Bold"/>
                <a:cs typeface="Calibri (MS) Bold"/>
                <a:sym typeface="Calibri (MS) Bold"/>
              </a:rPr>
              <a:t>dei</a:t>
            </a:r>
            <a:r>
              <a:rPr lang="en-US" sz="2700" b="1" dirty="0">
                <a:solidFill>
                  <a:schemeClr val="tx2"/>
                </a:solidFill>
                <a:latin typeface="Calibri (MS) Bold"/>
                <a:ea typeface="Calibri (MS) Bold"/>
                <a:cs typeface="Calibri (MS) Bold"/>
                <a:sym typeface="Calibri (MS) Bold"/>
              </a:rPr>
              <a:t> </a:t>
            </a:r>
            <a:r>
              <a:rPr lang="en-US" sz="2700" b="1" dirty="0" err="1">
                <a:solidFill>
                  <a:schemeClr val="tx2"/>
                </a:solidFill>
                <a:latin typeface="Calibri (MS) Bold"/>
                <a:ea typeface="Calibri (MS) Bold"/>
                <a:cs typeface="Calibri (MS) Bold"/>
                <a:sym typeface="Calibri (MS) Bold"/>
              </a:rPr>
              <a:t>segnali</a:t>
            </a:r>
            <a:r>
              <a:rPr lang="en-US" sz="2700" b="1" dirty="0">
                <a:solidFill>
                  <a:schemeClr val="tx2"/>
                </a:solidFill>
                <a:latin typeface="Calibri (MS) Bold"/>
                <a:ea typeface="Calibri (MS) Bold"/>
                <a:cs typeface="Calibri (MS) Bold"/>
                <a:sym typeface="Calibri (MS) Bold"/>
              </a:rPr>
              <a:t> </a:t>
            </a:r>
            <a:r>
              <a:rPr lang="en-US" sz="2700" b="1" dirty="0" err="1">
                <a:solidFill>
                  <a:schemeClr val="tx2"/>
                </a:solidFill>
                <a:latin typeface="Calibri (MS) Bold"/>
                <a:ea typeface="Calibri (MS) Bold"/>
                <a:cs typeface="Calibri (MS) Bold"/>
                <a:sym typeface="Calibri (MS) Bold"/>
              </a:rPr>
              <a:t>corporei</a:t>
            </a:r>
            <a:r>
              <a:rPr lang="en-US" sz="2700" b="1" dirty="0">
                <a:solidFill>
                  <a:schemeClr val="tx2"/>
                </a:solidFill>
                <a:latin typeface="Calibri (MS) Bold"/>
                <a:ea typeface="Calibri (MS) Bold"/>
                <a:cs typeface="Calibri (MS) Bold"/>
                <a:sym typeface="Calibri (MS) Bold"/>
              </a:rPr>
              <a:t>, </a:t>
            </a:r>
            <a:r>
              <a:rPr lang="en-US" sz="2700" b="1" dirty="0" err="1">
                <a:solidFill>
                  <a:schemeClr val="tx2"/>
                </a:solidFill>
                <a:latin typeface="Calibri (MS) Bold"/>
                <a:ea typeface="Calibri (MS) Bold"/>
                <a:cs typeface="Calibri (MS) Bold"/>
                <a:sym typeface="Calibri (MS) Bold"/>
              </a:rPr>
              <a:t>gestione</a:t>
            </a:r>
            <a:r>
              <a:rPr lang="en-US" sz="2700" b="1" dirty="0">
                <a:solidFill>
                  <a:schemeClr val="tx2"/>
                </a:solidFill>
                <a:latin typeface="Calibri (MS) Bold"/>
                <a:ea typeface="Calibri (MS) Bold"/>
                <a:cs typeface="Calibri (MS) Bold"/>
                <a:sym typeface="Calibri (MS) Bold"/>
              </a:rPr>
              <a:t> </a:t>
            </a:r>
            <a:r>
              <a:rPr lang="en-US" sz="2700" b="1" dirty="0" err="1">
                <a:solidFill>
                  <a:schemeClr val="tx2"/>
                </a:solidFill>
                <a:latin typeface="Calibri (MS) Bold"/>
                <a:ea typeface="Calibri (MS) Bold"/>
                <a:cs typeface="Calibri (MS) Bold"/>
                <a:sym typeface="Calibri (MS) Bold"/>
              </a:rPr>
              <a:t>delle</a:t>
            </a:r>
            <a:r>
              <a:rPr lang="en-US" sz="2700" b="1" dirty="0">
                <a:solidFill>
                  <a:schemeClr val="tx2"/>
                </a:solidFill>
                <a:latin typeface="Calibri (MS) Bold"/>
                <a:ea typeface="Calibri (MS) Bold"/>
                <a:cs typeface="Calibri (MS) Bold"/>
                <a:sym typeface="Calibri (MS) Bold"/>
              </a:rPr>
              <a:t> </a:t>
            </a:r>
            <a:r>
              <a:rPr lang="en-US" sz="2700" b="1" dirty="0" err="1">
                <a:solidFill>
                  <a:schemeClr val="tx2"/>
                </a:solidFill>
                <a:latin typeface="Calibri (MS) Bold"/>
                <a:ea typeface="Calibri (MS) Bold"/>
                <a:cs typeface="Calibri (MS) Bold"/>
                <a:sym typeface="Calibri (MS) Bold"/>
              </a:rPr>
              <a:t>difficoltà</a:t>
            </a:r>
            <a:endParaRPr lang="en-US" sz="2700" b="1" dirty="0">
              <a:solidFill>
                <a:schemeClr val="tx2"/>
              </a:solidFill>
              <a:latin typeface="Calibri (MS) Bold"/>
              <a:ea typeface="Calibri (MS) Bold"/>
              <a:cs typeface="Calibri (MS) Bold"/>
              <a:sym typeface="Calibri (MS) Bold"/>
            </a:endParaRPr>
          </a:p>
        </p:txBody>
      </p:sp>
      <p:grpSp>
        <p:nvGrpSpPr>
          <p:cNvPr id="19" name="Group 19"/>
          <p:cNvGrpSpPr>
            <a:grpSpLocks noChangeAspect="1"/>
          </p:cNvGrpSpPr>
          <p:nvPr/>
        </p:nvGrpSpPr>
        <p:grpSpPr>
          <a:xfrm>
            <a:off x="11503190" y="1727919"/>
            <a:ext cx="2510857" cy="3489905"/>
            <a:chOff x="0" y="0"/>
            <a:chExt cx="3347810" cy="4653206"/>
          </a:xfrm>
        </p:grpSpPr>
        <p:sp>
          <p:nvSpPr>
            <p:cNvPr id="20" name="Freeform 20"/>
            <p:cNvSpPr/>
            <p:nvPr/>
          </p:nvSpPr>
          <p:spPr>
            <a:xfrm>
              <a:off x="0" y="0"/>
              <a:ext cx="3347847" cy="4653153"/>
            </a:xfrm>
            <a:custGeom>
              <a:avLst/>
              <a:gdLst/>
              <a:ahLst/>
              <a:cxnLst/>
              <a:rect l="l" t="t" r="r" b="b"/>
              <a:pathLst>
                <a:path w="3347847" h="4653153">
                  <a:moveTo>
                    <a:pt x="0" y="0"/>
                  </a:moveTo>
                  <a:lnTo>
                    <a:pt x="3347847" y="0"/>
                  </a:lnTo>
                  <a:lnTo>
                    <a:pt x="3347847" y="4653153"/>
                  </a:lnTo>
                  <a:lnTo>
                    <a:pt x="0" y="4653153"/>
                  </a:lnTo>
                  <a:lnTo>
                    <a:pt x="0" y="0"/>
                  </a:lnTo>
                  <a:close/>
                </a:path>
              </a:pathLst>
            </a:custGeom>
            <a:blipFill>
              <a:blip r:embed="rId5"/>
              <a:stretch>
                <a:fillRect r="1" b="-1"/>
              </a:stretch>
            </a:blipFill>
          </p:spPr>
          <p:txBody>
            <a:bodyPr/>
            <a:lstStyle/>
            <a:p>
              <a:endParaRPr lang="it-IT"/>
            </a:p>
          </p:txBody>
        </p:sp>
      </p:grpSp>
      <p:grpSp>
        <p:nvGrpSpPr>
          <p:cNvPr id="21" name="Group 21"/>
          <p:cNvGrpSpPr>
            <a:grpSpLocks noChangeAspect="1"/>
          </p:cNvGrpSpPr>
          <p:nvPr/>
        </p:nvGrpSpPr>
        <p:grpSpPr>
          <a:xfrm>
            <a:off x="537814" y="6508486"/>
            <a:ext cx="2002881" cy="2592562"/>
            <a:chOff x="0" y="0"/>
            <a:chExt cx="2670508" cy="3456750"/>
          </a:xfrm>
        </p:grpSpPr>
        <p:sp>
          <p:nvSpPr>
            <p:cNvPr id="22" name="Freeform 22" descr="CBN 2024-2025 Handbook - FINAL 2024.10.01.docx"/>
            <p:cNvSpPr/>
            <p:nvPr/>
          </p:nvSpPr>
          <p:spPr>
            <a:xfrm>
              <a:off x="0" y="0"/>
              <a:ext cx="2670556" cy="3456813"/>
            </a:xfrm>
            <a:custGeom>
              <a:avLst/>
              <a:gdLst/>
              <a:ahLst/>
              <a:cxnLst/>
              <a:rect l="l" t="t" r="r" b="b"/>
              <a:pathLst>
                <a:path w="2670556" h="3456813">
                  <a:moveTo>
                    <a:pt x="0" y="0"/>
                  </a:moveTo>
                  <a:lnTo>
                    <a:pt x="2670556" y="0"/>
                  </a:lnTo>
                  <a:lnTo>
                    <a:pt x="2670556" y="3456813"/>
                  </a:lnTo>
                  <a:lnTo>
                    <a:pt x="0" y="3456813"/>
                  </a:lnTo>
                  <a:lnTo>
                    <a:pt x="0" y="0"/>
                  </a:lnTo>
                  <a:close/>
                </a:path>
              </a:pathLst>
            </a:custGeom>
            <a:blipFill>
              <a:blip r:embed="rId6"/>
              <a:stretch>
                <a:fillRect r="1" b="1"/>
              </a:stretch>
            </a:blipFill>
          </p:spPr>
          <p:txBody>
            <a:bodyPr/>
            <a:lstStyle/>
            <a:p>
              <a:endParaRPr lang="it-IT"/>
            </a:p>
          </p:txBody>
        </p:sp>
      </p:grpSp>
      <p:grpSp>
        <p:nvGrpSpPr>
          <p:cNvPr id="23" name="Group 23"/>
          <p:cNvGrpSpPr>
            <a:grpSpLocks noChangeAspect="1"/>
          </p:cNvGrpSpPr>
          <p:nvPr/>
        </p:nvGrpSpPr>
        <p:grpSpPr>
          <a:xfrm>
            <a:off x="3980684" y="6177194"/>
            <a:ext cx="2190069" cy="2923856"/>
            <a:chOff x="0" y="0"/>
            <a:chExt cx="2920092" cy="3898474"/>
          </a:xfrm>
        </p:grpSpPr>
        <p:sp>
          <p:nvSpPr>
            <p:cNvPr id="24" name="Freeform 24" descr="Table of Contents page: Clinical Nutrition ESPEN"/>
            <p:cNvSpPr/>
            <p:nvPr/>
          </p:nvSpPr>
          <p:spPr>
            <a:xfrm>
              <a:off x="0" y="0"/>
              <a:ext cx="2920111" cy="3898519"/>
            </a:xfrm>
            <a:custGeom>
              <a:avLst/>
              <a:gdLst/>
              <a:ahLst/>
              <a:cxnLst/>
              <a:rect l="l" t="t" r="r" b="b"/>
              <a:pathLst>
                <a:path w="2920111" h="3898519">
                  <a:moveTo>
                    <a:pt x="0" y="0"/>
                  </a:moveTo>
                  <a:lnTo>
                    <a:pt x="2920111" y="0"/>
                  </a:lnTo>
                  <a:lnTo>
                    <a:pt x="2920111" y="3898519"/>
                  </a:lnTo>
                  <a:lnTo>
                    <a:pt x="0" y="3898519"/>
                  </a:lnTo>
                  <a:lnTo>
                    <a:pt x="0" y="0"/>
                  </a:lnTo>
                  <a:close/>
                </a:path>
              </a:pathLst>
            </a:custGeom>
            <a:blipFill>
              <a:blip r:embed="rId7"/>
              <a:stretch>
                <a:fillRect b="1"/>
              </a:stretch>
            </a:blipFill>
          </p:spPr>
          <p:txBody>
            <a:bodyPr/>
            <a:lstStyle/>
            <a:p>
              <a:endParaRPr lang="it-IT"/>
            </a:p>
          </p:txBody>
        </p:sp>
      </p:grpSp>
      <p:grpSp>
        <p:nvGrpSpPr>
          <p:cNvPr id="25" name="Group 25"/>
          <p:cNvGrpSpPr>
            <a:grpSpLocks noChangeAspect="1"/>
          </p:cNvGrpSpPr>
          <p:nvPr/>
        </p:nvGrpSpPr>
        <p:grpSpPr>
          <a:xfrm>
            <a:off x="14014047" y="162028"/>
            <a:ext cx="4114800" cy="2500312"/>
            <a:chOff x="0" y="0"/>
            <a:chExt cx="5486400" cy="3333750"/>
          </a:xfrm>
        </p:grpSpPr>
        <p:sp>
          <p:nvSpPr>
            <p:cNvPr id="26" name="Freeform 26" descr="SICOB - Società Italiana di Chirurgia dell'OBesità e delle malattie  metaboliche"/>
            <p:cNvSpPr/>
            <p:nvPr/>
          </p:nvSpPr>
          <p:spPr>
            <a:xfrm>
              <a:off x="0" y="0"/>
              <a:ext cx="5486400" cy="3333750"/>
            </a:xfrm>
            <a:custGeom>
              <a:avLst/>
              <a:gdLst/>
              <a:ahLst/>
              <a:cxnLst/>
              <a:rect l="l" t="t" r="r" b="b"/>
              <a:pathLst>
                <a:path w="5486400" h="3333750">
                  <a:moveTo>
                    <a:pt x="0" y="0"/>
                  </a:moveTo>
                  <a:lnTo>
                    <a:pt x="5486400" y="0"/>
                  </a:lnTo>
                  <a:lnTo>
                    <a:pt x="5486400" y="3333750"/>
                  </a:lnTo>
                  <a:lnTo>
                    <a:pt x="0" y="3333750"/>
                  </a:lnTo>
                  <a:lnTo>
                    <a:pt x="0" y="0"/>
                  </a:lnTo>
                  <a:close/>
                </a:path>
              </a:pathLst>
            </a:custGeom>
            <a:blipFill>
              <a:blip r:embed="rId8"/>
              <a:stretch>
                <a:fillRect/>
              </a:stretch>
            </a:blipFill>
          </p:spPr>
          <p:txBody>
            <a:bodyPr/>
            <a:lstStyle/>
            <a:p>
              <a:endParaRPr lang="it-IT"/>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250102" y="15933"/>
            <a:ext cx="4286250" cy="10271066"/>
            <a:chOff x="0" y="0"/>
            <a:chExt cx="5715000" cy="13694754"/>
          </a:xfrm>
        </p:grpSpPr>
        <p:sp>
          <p:nvSpPr>
            <p:cNvPr id="5" name="Freeform 5"/>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6" name="Group 6"/>
          <p:cNvGrpSpPr>
            <a:grpSpLocks noChangeAspect="1"/>
          </p:cNvGrpSpPr>
          <p:nvPr/>
        </p:nvGrpSpPr>
        <p:grpSpPr>
          <a:xfrm>
            <a:off x="12250110" y="870294"/>
            <a:ext cx="4246922" cy="7394526"/>
            <a:chOff x="0" y="0"/>
            <a:chExt cx="5662562" cy="9859368"/>
          </a:xfrm>
        </p:grpSpPr>
        <p:sp>
          <p:nvSpPr>
            <p:cNvPr id="7" name="Freeform 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3"/>
              <a:stretch>
                <a:fillRect r="-39"/>
              </a:stretch>
            </a:blipFill>
          </p:spPr>
          <p:txBody>
            <a:bodyPr/>
            <a:lstStyle/>
            <a:p>
              <a:endParaRPr lang="it-IT"/>
            </a:p>
          </p:txBody>
        </p:sp>
      </p:grpSp>
      <p:grpSp>
        <p:nvGrpSpPr>
          <p:cNvPr id="8" name="Group 8"/>
          <p:cNvGrpSpPr/>
          <p:nvPr/>
        </p:nvGrpSpPr>
        <p:grpSpPr>
          <a:xfrm rot="-5400000">
            <a:off x="9109710" y="90156"/>
            <a:ext cx="68578" cy="18288000"/>
            <a:chOff x="0" y="0"/>
            <a:chExt cx="91438" cy="24384000"/>
          </a:xfrm>
        </p:grpSpPr>
        <p:sp>
          <p:nvSpPr>
            <p:cNvPr id="9" name="Freeform 9"/>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10" name="Group 10"/>
          <p:cNvGrpSpPr/>
          <p:nvPr/>
        </p:nvGrpSpPr>
        <p:grpSpPr>
          <a:xfrm rot="-5400000">
            <a:off x="9066069" y="196143"/>
            <a:ext cx="155865" cy="18287998"/>
            <a:chOff x="0" y="0"/>
            <a:chExt cx="207820" cy="24383998"/>
          </a:xfrm>
        </p:grpSpPr>
        <p:sp>
          <p:nvSpPr>
            <p:cNvPr id="11" name="Freeform 11"/>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2" name="Group 12"/>
          <p:cNvGrpSpPr>
            <a:grpSpLocks noChangeAspect="1"/>
          </p:cNvGrpSpPr>
          <p:nvPr/>
        </p:nvGrpSpPr>
        <p:grpSpPr>
          <a:xfrm>
            <a:off x="0" y="9417626"/>
            <a:ext cx="18288000" cy="853440"/>
            <a:chOff x="0" y="0"/>
            <a:chExt cx="24384000" cy="1137920"/>
          </a:xfrm>
        </p:grpSpPr>
        <p:sp>
          <p:nvSpPr>
            <p:cNvPr id="13" name="Freeform 13"/>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4"/>
              <a:stretch>
                <a:fillRect/>
              </a:stretch>
            </a:blipFill>
          </p:spPr>
          <p:txBody>
            <a:bodyPr/>
            <a:lstStyle/>
            <a:p>
              <a:endParaRPr lang="it-IT"/>
            </a:p>
          </p:txBody>
        </p:sp>
      </p:grpSp>
      <p:pic>
        <p:nvPicPr>
          <p:cNvPr id="2" name="Immagine 1">
            <a:extLst>
              <a:ext uri="{FF2B5EF4-FFF2-40B4-BE49-F238E27FC236}">
                <a16:creationId xmlns:a16="http://schemas.microsoft.com/office/drawing/2014/main" id="{ABD8844E-4D7F-08D8-6AE8-B21E68914488}"/>
              </a:ext>
            </a:extLst>
          </p:cNvPr>
          <p:cNvPicPr>
            <a:picLocks noChangeAspect="1"/>
          </p:cNvPicPr>
          <p:nvPr/>
        </p:nvPicPr>
        <p:blipFill>
          <a:blip r:embed="rId5"/>
          <a:stretch>
            <a:fillRect/>
          </a:stretch>
        </p:blipFill>
        <p:spPr>
          <a:xfrm>
            <a:off x="76200" y="-37033"/>
            <a:ext cx="18135596" cy="9220938"/>
          </a:xfrm>
          <a:prstGeom prst="rect">
            <a:avLst/>
          </a:prstGeom>
        </p:spPr>
      </p:pic>
      <p:sp>
        <p:nvSpPr>
          <p:cNvPr id="16" name="CasellaDiTesto 15">
            <a:extLst>
              <a:ext uri="{FF2B5EF4-FFF2-40B4-BE49-F238E27FC236}">
                <a16:creationId xmlns:a16="http://schemas.microsoft.com/office/drawing/2014/main" id="{04C4DCCF-025E-61DE-67E1-AEAA280EE25D}"/>
              </a:ext>
            </a:extLst>
          </p:cNvPr>
          <p:cNvSpPr txBox="1"/>
          <p:nvPr/>
        </p:nvSpPr>
        <p:spPr>
          <a:xfrm>
            <a:off x="1142998" y="2183755"/>
            <a:ext cx="16002000" cy="343170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spcAft>
                <a:spcPts val="600"/>
              </a:spcAft>
              <a:defRPr sz="2000"/>
            </a:pPr>
            <a:r>
              <a:rPr lang="it-IT" sz="3200" dirty="0">
                <a:solidFill>
                  <a:srgbClr val="FF0000"/>
                </a:solidFill>
              </a:rPr>
              <a:t>🔹 </a:t>
            </a:r>
            <a:r>
              <a:rPr lang="it-IT" sz="3200" b="1" dirty="0">
                <a:solidFill>
                  <a:srgbClr val="FF0000"/>
                </a:solidFill>
              </a:rPr>
              <a:t>Il successo della chirurgia bariatrica dipende dal percorso nutrizionale</a:t>
            </a:r>
          </a:p>
          <a:p>
            <a:pPr algn="ctr">
              <a:spcAft>
                <a:spcPts val="600"/>
              </a:spcAft>
              <a:defRPr sz="2000"/>
            </a:pPr>
            <a:r>
              <a:rPr lang="it-IT" sz="3200" b="1" dirty="0">
                <a:solidFill>
                  <a:srgbClr val="FF0000"/>
                </a:solidFill>
              </a:rPr>
              <a:t>🔹 L’equipe multidisciplinare è essenziale</a:t>
            </a:r>
          </a:p>
          <a:p>
            <a:pPr algn="ctr">
              <a:spcAft>
                <a:spcPts val="600"/>
              </a:spcAft>
              <a:defRPr sz="2000"/>
            </a:pPr>
            <a:r>
              <a:rPr lang="it-IT" sz="3200" b="1" dirty="0">
                <a:solidFill>
                  <a:srgbClr val="FF0000"/>
                </a:solidFill>
              </a:rPr>
              <a:t>🔹 Educazione alimentare e supplementazione mirata garantiscono:</a:t>
            </a:r>
          </a:p>
          <a:p>
            <a:pPr algn="ctr">
              <a:spcAft>
                <a:spcPts val="600"/>
              </a:spcAft>
              <a:defRPr sz="2000"/>
            </a:pPr>
            <a:r>
              <a:rPr lang="it-IT" sz="3200" b="1" dirty="0">
                <a:solidFill>
                  <a:srgbClr val="FF0000"/>
                </a:solidFill>
              </a:rPr>
              <a:t>   	– Perdita di peso stabile</a:t>
            </a:r>
          </a:p>
          <a:p>
            <a:pPr algn="ctr">
              <a:spcAft>
                <a:spcPts val="600"/>
              </a:spcAft>
              <a:defRPr sz="2000"/>
            </a:pPr>
            <a:r>
              <a:rPr lang="it-IT" sz="3200" b="1" dirty="0">
                <a:solidFill>
                  <a:srgbClr val="FF0000"/>
                </a:solidFill>
              </a:rPr>
              <a:t>  	 – Preservazione massa magra</a:t>
            </a:r>
          </a:p>
          <a:p>
            <a:pPr algn="ctr">
              <a:spcAft>
                <a:spcPts val="600"/>
              </a:spcAft>
              <a:defRPr sz="2000"/>
            </a:pPr>
            <a:r>
              <a:rPr lang="it-IT" sz="3200" b="1" dirty="0">
                <a:solidFill>
                  <a:srgbClr val="FF0000"/>
                </a:solidFill>
              </a:rPr>
              <a:t> 	 – Prevenzione complicanze e carenze</a:t>
            </a:r>
            <a:endParaRPr lang="it-IT" sz="3600" b="1" dirty="0">
              <a:solidFill>
                <a:srgbClr val="FF0000"/>
              </a:solidFill>
            </a:endParaRPr>
          </a:p>
        </p:txBody>
      </p:sp>
      <p:sp>
        <p:nvSpPr>
          <p:cNvPr id="18" name="CasellaDiTesto 17">
            <a:extLst>
              <a:ext uri="{FF2B5EF4-FFF2-40B4-BE49-F238E27FC236}">
                <a16:creationId xmlns:a16="http://schemas.microsoft.com/office/drawing/2014/main" id="{718C19F4-7837-697D-1EAC-18DD765F1D7F}"/>
              </a:ext>
            </a:extLst>
          </p:cNvPr>
          <p:cNvSpPr txBox="1"/>
          <p:nvPr/>
        </p:nvSpPr>
        <p:spPr>
          <a:xfrm>
            <a:off x="1790978" y="7611098"/>
            <a:ext cx="15354020"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C434D"/>
                </a:solidFill>
                <a:effectLst/>
                <a:uLnTx/>
                <a:uFillTx/>
                <a:latin typeface="Calibri (MS)"/>
                <a:ea typeface="Calibri (MS)"/>
                <a:cs typeface="Calibri (MS)"/>
                <a:sym typeface="Calibri (MS)"/>
              </a:rPr>
              <a:t>“</a:t>
            </a:r>
            <a:r>
              <a:rPr kumimoji="0" lang="en-US" sz="3600" b="1" i="0" u="none" strike="noStrike" kern="1200" cap="none" spc="0" normalizeH="0" baseline="0" noProof="0" dirty="0">
                <a:ln>
                  <a:noFill/>
                </a:ln>
                <a:solidFill>
                  <a:srgbClr val="3C434D"/>
                </a:solidFill>
                <a:effectLst/>
                <a:uLnTx/>
                <a:uFillTx/>
                <a:latin typeface="Calibri (MS)"/>
                <a:ea typeface="Calibri (MS)"/>
                <a:cs typeface="Calibri (MS)"/>
                <a:sym typeface="Calibri (MS)"/>
              </a:rPr>
              <a:t>Il </a:t>
            </a:r>
            <a:r>
              <a:rPr kumimoji="0" lang="en-US" sz="3600" b="1" i="0" u="none" strike="noStrike" kern="1200" cap="none" spc="0" normalizeH="0" baseline="0" noProof="0" dirty="0" err="1">
                <a:ln>
                  <a:noFill/>
                </a:ln>
                <a:solidFill>
                  <a:srgbClr val="3C434D"/>
                </a:solidFill>
                <a:effectLst/>
                <a:uLnTx/>
                <a:uFillTx/>
                <a:latin typeface="Calibri (MS)"/>
                <a:ea typeface="Calibri (MS)"/>
                <a:cs typeface="Calibri (MS)"/>
                <a:sym typeface="Calibri (MS)"/>
              </a:rPr>
              <a:t>successo</a:t>
            </a:r>
            <a:r>
              <a:rPr kumimoji="0" lang="en-US" sz="3600" b="1" i="0" u="none" strike="noStrike" kern="1200" cap="none" spc="0" normalizeH="0" baseline="0" noProof="0" dirty="0">
                <a:ln>
                  <a:noFill/>
                </a:ln>
                <a:solidFill>
                  <a:srgbClr val="3C434D"/>
                </a:solidFill>
                <a:effectLst/>
                <a:uLnTx/>
                <a:uFillTx/>
                <a:latin typeface="Calibri (MS)"/>
                <a:ea typeface="Calibri (MS)"/>
                <a:cs typeface="Calibri (MS)"/>
                <a:sym typeface="Calibri (MS)"/>
              </a:rPr>
              <a:t> </a:t>
            </a:r>
            <a:r>
              <a:rPr kumimoji="0" lang="en-US" sz="3600" b="1" i="0" u="none" strike="noStrike" kern="1200" cap="none" spc="0" normalizeH="0" baseline="0" noProof="0" dirty="0" err="1">
                <a:ln>
                  <a:noFill/>
                </a:ln>
                <a:solidFill>
                  <a:srgbClr val="3C434D"/>
                </a:solidFill>
                <a:effectLst/>
                <a:uLnTx/>
                <a:uFillTx/>
                <a:latin typeface="Calibri (MS)"/>
                <a:ea typeface="Calibri (MS)"/>
                <a:cs typeface="Calibri (MS)"/>
                <a:sym typeface="Calibri (MS)"/>
              </a:rPr>
              <a:t>della</a:t>
            </a:r>
            <a:r>
              <a:rPr kumimoji="0" lang="en-US" sz="3600" b="1" i="0" u="none" strike="noStrike" kern="1200" cap="none" spc="0" normalizeH="0" baseline="0" noProof="0" dirty="0">
                <a:ln>
                  <a:noFill/>
                </a:ln>
                <a:solidFill>
                  <a:srgbClr val="3C434D"/>
                </a:solidFill>
                <a:effectLst/>
                <a:uLnTx/>
                <a:uFillTx/>
                <a:latin typeface="Calibri (MS)"/>
                <a:ea typeface="Calibri (MS)"/>
                <a:cs typeface="Calibri (MS)"/>
                <a:sym typeface="Calibri (MS)"/>
              </a:rPr>
              <a:t> </a:t>
            </a:r>
            <a:r>
              <a:rPr kumimoji="0" lang="en-US" sz="3600" b="1" i="0" u="none" strike="noStrike" kern="1200" cap="none" spc="0" normalizeH="0" baseline="0" noProof="0" dirty="0" err="1">
                <a:ln>
                  <a:noFill/>
                </a:ln>
                <a:solidFill>
                  <a:srgbClr val="3C434D"/>
                </a:solidFill>
                <a:effectLst/>
                <a:uLnTx/>
                <a:uFillTx/>
                <a:latin typeface="Calibri (MS)"/>
                <a:ea typeface="Calibri (MS)"/>
                <a:cs typeface="Calibri (MS)"/>
                <a:sym typeface="Calibri (MS)"/>
              </a:rPr>
              <a:t>chirurgia</a:t>
            </a:r>
            <a:r>
              <a:rPr kumimoji="0" lang="en-US" sz="3600" b="1" i="0" u="none" strike="noStrike" kern="1200" cap="none" spc="0" normalizeH="0" baseline="0" noProof="0" dirty="0">
                <a:ln>
                  <a:noFill/>
                </a:ln>
                <a:solidFill>
                  <a:srgbClr val="3C434D"/>
                </a:solidFill>
                <a:effectLst/>
                <a:uLnTx/>
                <a:uFillTx/>
                <a:latin typeface="Calibri (MS)"/>
                <a:ea typeface="Calibri (MS)"/>
                <a:cs typeface="Calibri (MS)"/>
                <a:sym typeface="Calibri (MS)"/>
              </a:rPr>
              <a:t> </a:t>
            </a:r>
            <a:r>
              <a:rPr kumimoji="0" lang="en-US" sz="3600" b="1" i="0" u="none" strike="noStrike" kern="1200" cap="none" spc="0" normalizeH="0" baseline="0" noProof="0" dirty="0" err="1">
                <a:ln>
                  <a:noFill/>
                </a:ln>
                <a:solidFill>
                  <a:srgbClr val="3C434D"/>
                </a:solidFill>
                <a:effectLst/>
                <a:uLnTx/>
                <a:uFillTx/>
                <a:latin typeface="Calibri (MS)"/>
                <a:ea typeface="Calibri (MS)"/>
                <a:cs typeface="Calibri (MS)"/>
                <a:sym typeface="Calibri (MS)"/>
              </a:rPr>
              <a:t>bariatrica</a:t>
            </a:r>
            <a:r>
              <a:rPr kumimoji="0" lang="en-US" sz="3600" b="1" i="0" u="none" strike="noStrike" kern="1200" cap="none" spc="0" normalizeH="0" baseline="0" noProof="0" dirty="0">
                <a:ln>
                  <a:noFill/>
                </a:ln>
                <a:solidFill>
                  <a:srgbClr val="3C434D"/>
                </a:solidFill>
                <a:effectLst/>
                <a:uLnTx/>
                <a:uFillTx/>
                <a:latin typeface="Calibri (MS)"/>
                <a:ea typeface="Calibri (MS)"/>
                <a:cs typeface="Calibri (MS)"/>
                <a:sym typeface="Calibri (MS)"/>
              </a:rPr>
              <a:t> non è solo la </a:t>
            </a:r>
            <a:r>
              <a:rPr kumimoji="0" lang="en-US" sz="3600" b="1" i="0" u="none" strike="noStrike" kern="1200" cap="none" spc="0" normalizeH="0" baseline="0" noProof="0" dirty="0" err="1">
                <a:ln>
                  <a:noFill/>
                </a:ln>
                <a:solidFill>
                  <a:srgbClr val="3C434D"/>
                </a:solidFill>
                <a:effectLst/>
                <a:uLnTx/>
                <a:uFillTx/>
                <a:latin typeface="Calibri (MS)"/>
                <a:ea typeface="Calibri (MS)"/>
                <a:cs typeface="Calibri (MS)"/>
                <a:sym typeface="Calibri (MS)"/>
              </a:rPr>
              <a:t>perdita</a:t>
            </a:r>
            <a:r>
              <a:rPr kumimoji="0" lang="en-US" sz="3600" b="1" i="0" u="none" strike="noStrike" kern="1200" cap="none" spc="0" normalizeH="0" baseline="0" noProof="0" dirty="0">
                <a:ln>
                  <a:noFill/>
                </a:ln>
                <a:solidFill>
                  <a:srgbClr val="3C434D"/>
                </a:solidFill>
                <a:effectLst/>
                <a:uLnTx/>
                <a:uFillTx/>
                <a:latin typeface="Calibri (MS)"/>
                <a:ea typeface="Calibri (MS)"/>
                <a:cs typeface="Calibri (MS)"/>
                <a:sym typeface="Calibri (MS)"/>
              </a:rPr>
              <a:t> di peso, ma la </a:t>
            </a:r>
            <a:r>
              <a:rPr kumimoji="0" lang="en-US" sz="3600" b="1" i="0" u="none" strike="noStrike" kern="1200" cap="none" spc="0" normalizeH="0" baseline="0" noProof="0" dirty="0" err="1">
                <a:ln>
                  <a:noFill/>
                </a:ln>
                <a:solidFill>
                  <a:srgbClr val="3C434D"/>
                </a:solidFill>
                <a:effectLst/>
                <a:uLnTx/>
                <a:uFillTx/>
                <a:latin typeface="Calibri (MS)"/>
                <a:ea typeface="Calibri (MS)"/>
                <a:cs typeface="Calibri (MS)"/>
                <a:sym typeface="Calibri (MS)"/>
              </a:rPr>
              <a:t>capacità</a:t>
            </a:r>
            <a:r>
              <a:rPr kumimoji="0" lang="en-US" sz="3600" b="1" i="0" u="none" strike="noStrike" kern="1200" cap="none" spc="0" normalizeH="0" baseline="0" noProof="0" dirty="0">
                <a:ln>
                  <a:noFill/>
                </a:ln>
                <a:solidFill>
                  <a:srgbClr val="3C434D"/>
                </a:solidFill>
                <a:effectLst/>
                <a:uLnTx/>
                <a:uFillTx/>
                <a:latin typeface="Calibri (MS)"/>
                <a:ea typeface="Calibri (MS)"/>
                <a:cs typeface="Calibri (MS)"/>
                <a:sym typeface="Calibri (MS)"/>
              </a:rPr>
              <a:t> di </a:t>
            </a:r>
            <a:r>
              <a:rPr kumimoji="0" lang="en-US" sz="3600" b="1" i="0" u="none" strike="noStrike" kern="1200" cap="none" spc="0" normalizeH="0" baseline="0" noProof="0" dirty="0" err="1">
                <a:ln>
                  <a:noFill/>
                </a:ln>
                <a:solidFill>
                  <a:srgbClr val="3C434D"/>
                </a:solidFill>
                <a:effectLst/>
                <a:uLnTx/>
                <a:uFillTx/>
                <a:latin typeface="Calibri (MS)"/>
                <a:ea typeface="Calibri (MS)"/>
                <a:cs typeface="Calibri (MS)"/>
                <a:sym typeface="Calibri (MS)"/>
              </a:rPr>
              <a:t>mantenere</a:t>
            </a:r>
            <a:r>
              <a:rPr kumimoji="0" lang="en-US" sz="3600" b="1" i="0" u="none" strike="noStrike" kern="1200" cap="none" spc="0" normalizeH="0" baseline="0" noProof="0" dirty="0">
                <a:ln>
                  <a:noFill/>
                </a:ln>
                <a:solidFill>
                  <a:srgbClr val="3C434D"/>
                </a:solidFill>
                <a:effectLst/>
                <a:uLnTx/>
                <a:uFillTx/>
                <a:latin typeface="Calibri (MS)"/>
                <a:ea typeface="Calibri (MS)"/>
                <a:cs typeface="Calibri (MS)"/>
                <a:sym typeface="Calibri (MS)"/>
              </a:rPr>
              <a:t> salute e </a:t>
            </a:r>
            <a:r>
              <a:rPr kumimoji="0" lang="en-US" sz="3600" b="1" i="0" u="none" strike="noStrike" kern="1200" cap="none" spc="0" normalizeH="0" baseline="0" noProof="0" dirty="0" err="1">
                <a:ln>
                  <a:noFill/>
                </a:ln>
                <a:solidFill>
                  <a:srgbClr val="3C434D"/>
                </a:solidFill>
                <a:effectLst/>
                <a:uLnTx/>
                <a:uFillTx/>
                <a:latin typeface="Calibri (MS)"/>
                <a:ea typeface="Calibri (MS)"/>
                <a:cs typeface="Calibri (MS)"/>
                <a:sym typeface="Calibri (MS)"/>
              </a:rPr>
              <a:t>consapevolezza</a:t>
            </a:r>
            <a:r>
              <a:rPr kumimoji="0" lang="en-US" sz="3600" b="1" i="0" u="none" strike="noStrike" kern="1200" cap="none" spc="0" normalizeH="0" baseline="0" noProof="0" dirty="0">
                <a:ln>
                  <a:noFill/>
                </a:ln>
                <a:solidFill>
                  <a:srgbClr val="3C434D"/>
                </a:solidFill>
                <a:effectLst/>
                <a:uLnTx/>
                <a:uFillTx/>
                <a:latin typeface="Calibri (MS)"/>
                <a:ea typeface="Calibri (MS)"/>
                <a:cs typeface="Calibri (MS)"/>
                <a:sym typeface="Calibri (MS)"/>
              </a:rPr>
              <a:t> </a:t>
            </a:r>
            <a:r>
              <a:rPr kumimoji="0" lang="en-US" sz="3600" b="1" i="0" u="none" strike="noStrike" kern="1200" cap="none" spc="0" normalizeH="0" baseline="0" noProof="0" dirty="0" err="1">
                <a:ln>
                  <a:noFill/>
                </a:ln>
                <a:solidFill>
                  <a:srgbClr val="3C434D"/>
                </a:solidFill>
                <a:effectLst/>
                <a:uLnTx/>
                <a:uFillTx/>
                <a:latin typeface="Calibri (MS)"/>
                <a:ea typeface="Calibri (MS)"/>
                <a:cs typeface="Calibri (MS)"/>
                <a:sym typeface="Calibri (MS)"/>
              </a:rPr>
              <a:t>nutrizionale</a:t>
            </a:r>
            <a:r>
              <a:rPr kumimoji="0" lang="en-US" sz="3600" b="1" i="0" u="none" strike="noStrike" kern="1200" cap="none" spc="0" normalizeH="0" baseline="0" noProof="0" dirty="0">
                <a:ln>
                  <a:noFill/>
                </a:ln>
                <a:solidFill>
                  <a:srgbClr val="3C434D"/>
                </a:solidFill>
                <a:effectLst/>
                <a:uLnTx/>
                <a:uFillTx/>
                <a:latin typeface="Calibri (MS)"/>
                <a:ea typeface="Calibri (MS)"/>
                <a:cs typeface="Calibri (MS)"/>
                <a:sym typeface="Calibri (MS)"/>
              </a:rPr>
              <a:t> </a:t>
            </a:r>
            <a:r>
              <a:rPr kumimoji="0" lang="en-US" sz="3600" b="1" i="0" u="none" strike="noStrike" kern="1200" cap="none" spc="0" normalizeH="0" baseline="0" noProof="0" dirty="0" err="1">
                <a:ln>
                  <a:noFill/>
                </a:ln>
                <a:solidFill>
                  <a:srgbClr val="3C434D"/>
                </a:solidFill>
                <a:effectLst/>
                <a:uLnTx/>
                <a:uFillTx/>
                <a:latin typeface="Calibri (MS)"/>
                <a:ea typeface="Calibri (MS)"/>
                <a:cs typeface="Calibri (MS)"/>
                <a:sym typeface="Calibri (MS)"/>
              </a:rPr>
              <a:t>nel</a:t>
            </a:r>
            <a:r>
              <a:rPr kumimoji="0" lang="en-US" sz="3600" b="1" i="0" u="none" strike="noStrike" kern="1200" cap="none" spc="0" normalizeH="0" baseline="0" noProof="0" dirty="0">
                <a:ln>
                  <a:noFill/>
                </a:ln>
                <a:solidFill>
                  <a:srgbClr val="3C434D"/>
                </a:solidFill>
                <a:effectLst/>
                <a:uLnTx/>
                <a:uFillTx/>
                <a:latin typeface="Calibri (MS)"/>
                <a:ea typeface="Calibri (MS)"/>
                <a:cs typeface="Calibri (MS)"/>
                <a:sym typeface="Calibri (MS)"/>
              </a:rPr>
              <a:t> tempo.”</a:t>
            </a:r>
            <a:endParaRPr kumimoji="0" lang="en-US" sz="4400" b="1" i="0" u="none" strike="noStrike" kern="1200" cap="none" spc="0" normalizeH="0" baseline="0" noProof="0" dirty="0">
              <a:ln>
                <a:noFill/>
              </a:ln>
              <a:solidFill>
                <a:srgbClr val="3C434D"/>
              </a:solidFill>
              <a:effectLst/>
              <a:uLnTx/>
              <a:uFillTx/>
              <a:latin typeface="Calibri (MS)"/>
              <a:ea typeface="Calibri (MS)"/>
              <a:cs typeface="Calibri (MS)"/>
              <a:sym typeface="Calibri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17972"/>
            <a:ext cx="1554480" cy="1028700"/>
            <a:chOff x="0" y="0"/>
            <a:chExt cx="2072640" cy="1371600"/>
          </a:xfrm>
        </p:grpSpPr>
        <p:sp>
          <p:nvSpPr>
            <p:cNvPr id="3" name="Freeform 3"/>
            <p:cNvSpPr/>
            <p:nvPr/>
          </p:nvSpPr>
          <p:spPr>
            <a:xfrm>
              <a:off x="0" y="0"/>
              <a:ext cx="2072640" cy="1371600"/>
            </a:xfrm>
            <a:custGeom>
              <a:avLst/>
              <a:gdLst/>
              <a:ahLst/>
              <a:cxnLst/>
              <a:rect l="l" t="t" r="r" b="b"/>
              <a:pathLst>
                <a:path w="2072640" h="1371600">
                  <a:moveTo>
                    <a:pt x="0" y="0"/>
                  </a:moveTo>
                  <a:lnTo>
                    <a:pt x="2072640" y="0"/>
                  </a:lnTo>
                  <a:lnTo>
                    <a:pt x="2072640" y="1371600"/>
                  </a:lnTo>
                  <a:lnTo>
                    <a:pt x="0" y="1371600"/>
                  </a:lnTo>
                  <a:close/>
                </a:path>
              </a:pathLst>
            </a:custGeom>
            <a:solidFill>
              <a:srgbClr val="4A66AC"/>
            </a:solidFill>
          </p:spPr>
          <p:txBody>
            <a:bodyPr/>
            <a:lstStyle/>
            <a:p>
              <a:endParaRPr lang="it-IT"/>
            </a:p>
          </p:txBody>
        </p:sp>
      </p:grpSp>
      <p:grpSp>
        <p:nvGrpSpPr>
          <p:cNvPr id="4" name="Group 4"/>
          <p:cNvGrpSpPr/>
          <p:nvPr/>
        </p:nvGrpSpPr>
        <p:grpSpPr>
          <a:xfrm>
            <a:off x="12250102" y="15933"/>
            <a:ext cx="4286250" cy="10271066"/>
            <a:chOff x="0" y="0"/>
            <a:chExt cx="5715000" cy="13694754"/>
          </a:xfrm>
        </p:grpSpPr>
        <p:sp>
          <p:nvSpPr>
            <p:cNvPr id="5" name="Freeform 5"/>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6" name="Group 6"/>
          <p:cNvGrpSpPr>
            <a:grpSpLocks noChangeAspect="1"/>
          </p:cNvGrpSpPr>
          <p:nvPr/>
        </p:nvGrpSpPr>
        <p:grpSpPr>
          <a:xfrm>
            <a:off x="12250110" y="870294"/>
            <a:ext cx="4246922" cy="7394526"/>
            <a:chOff x="0" y="0"/>
            <a:chExt cx="5662562" cy="9859368"/>
          </a:xfrm>
        </p:grpSpPr>
        <p:sp>
          <p:nvSpPr>
            <p:cNvPr id="7" name="Freeform 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grpSp>
        <p:nvGrpSpPr>
          <p:cNvPr id="8" name="Group 8"/>
          <p:cNvGrpSpPr/>
          <p:nvPr/>
        </p:nvGrpSpPr>
        <p:grpSpPr>
          <a:xfrm>
            <a:off x="11958182" y="0"/>
            <a:ext cx="4286250" cy="10287000"/>
            <a:chOff x="0" y="0"/>
            <a:chExt cx="5715000" cy="13716000"/>
          </a:xfrm>
        </p:grpSpPr>
        <p:sp>
          <p:nvSpPr>
            <p:cNvPr id="9" name="Freeform 9"/>
            <p:cNvSpPr/>
            <p:nvPr/>
          </p:nvSpPr>
          <p:spPr>
            <a:xfrm>
              <a:off x="0" y="0"/>
              <a:ext cx="5715000" cy="13716000"/>
            </a:xfrm>
            <a:custGeom>
              <a:avLst/>
              <a:gdLst/>
              <a:ahLst/>
              <a:cxnLst/>
              <a:rect l="l" t="t" r="r" b="b"/>
              <a:pathLst>
                <a:path w="5715000" h="13716000">
                  <a:moveTo>
                    <a:pt x="0" y="13716000"/>
                  </a:moveTo>
                  <a:lnTo>
                    <a:pt x="0" y="0"/>
                  </a:lnTo>
                  <a:lnTo>
                    <a:pt x="5715000" y="0"/>
                  </a:lnTo>
                  <a:lnTo>
                    <a:pt x="5715000" y="13716000"/>
                  </a:lnTo>
                  <a:close/>
                </a:path>
              </a:pathLst>
            </a:custGeom>
            <a:solidFill>
              <a:srgbClr val="F2F2F2">
                <a:alpha val="8627"/>
              </a:srgbClr>
            </a:solidFill>
          </p:spPr>
          <p:txBody>
            <a:bodyPr/>
            <a:lstStyle/>
            <a:p>
              <a:endParaRPr lang="it-IT"/>
            </a:p>
          </p:txBody>
        </p:sp>
      </p:grpSp>
      <p:grpSp>
        <p:nvGrpSpPr>
          <p:cNvPr id="10" name="Group 10"/>
          <p:cNvGrpSpPr/>
          <p:nvPr/>
        </p:nvGrpSpPr>
        <p:grpSpPr>
          <a:xfrm>
            <a:off x="7441780" y="0"/>
            <a:ext cx="230889" cy="10287000"/>
            <a:chOff x="0" y="0"/>
            <a:chExt cx="307852" cy="13716000"/>
          </a:xfrm>
        </p:grpSpPr>
        <p:sp>
          <p:nvSpPr>
            <p:cNvPr id="11" name="Freeform 11"/>
            <p:cNvSpPr/>
            <p:nvPr/>
          </p:nvSpPr>
          <p:spPr>
            <a:xfrm>
              <a:off x="0" y="0"/>
              <a:ext cx="307848" cy="13716000"/>
            </a:xfrm>
            <a:custGeom>
              <a:avLst/>
              <a:gdLst/>
              <a:ahLst/>
              <a:cxnLst/>
              <a:rect l="l" t="t" r="r" b="b"/>
              <a:pathLst>
                <a:path w="307848" h="13716000">
                  <a:moveTo>
                    <a:pt x="0" y="0"/>
                  </a:moveTo>
                  <a:lnTo>
                    <a:pt x="307848" y="0"/>
                  </a:lnTo>
                  <a:lnTo>
                    <a:pt x="307848" y="13716000"/>
                  </a:lnTo>
                  <a:lnTo>
                    <a:pt x="0" y="13716000"/>
                  </a:lnTo>
                  <a:close/>
                </a:path>
              </a:pathLst>
            </a:custGeom>
            <a:solidFill>
              <a:srgbClr val="FFC000"/>
            </a:solidFill>
          </p:spPr>
          <p:txBody>
            <a:bodyPr/>
            <a:lstStyle/>
            <a:p>
              <a:endParaRPr lang="it-IT"/>
            </a:p>
          </p:txBody>
        </p:sp>
      </p:grpSp>
      <p:grpSp>
        <p:nvGrpSpPr>
          <p:cNvPr id="12" name="Group 12"/>
          <p:cNvGrpSpPr/>
          <p:nvPr/>
        </p:nvGrpSpPr>
        <p:grpSpPr>
          <a:xfrm>
            <a:off x="7315260" y="0"/>
            <a:ext cx="230889" cy="10287000"/>
            <a:chOff x="0" y="0"/>
            <a:chExt cx="307852" cy="13716000"/>
          </a:xfrm>
        </p:grpSpPr>
        <p:sp>
          <p:nvSpPr>
            <p:cNvPr id="13" name="Freeform 13"/>
            <p:cNvSpPr/>
            <p:nvPr/>
          </p:nvSpPr>
          <p:spPr>
            <a:xfrm>
              <a:off x="0" y="0"/>
              <a:ext cx="307848" cy="13716000"/>
            </a:xfrm>
            <a:custGeom>
              <a:avLst/>
              <a:gdLst/>
              <a:ahLst/>
              <a:cxnLst/>
              <a:rect l="l" t="t" r="r" b="b"/>
              <a:pathLst>
                <a:path w="307848" h="13716000">
                  <a:moveTo>
                    <a:pt x="0" y="0"/>
                  </a:moveTo>
                  <a:lnTo>
                    <a:pt x="307848" y="0"/>
                  </a:lnTo>
                  <a:lnTo>
                    <a:pt x="307848" y="13716000"/>
                  </a:lnTo>
                  <a:lnTo>
                    <a:pt x="0" y="13716000"/>
                  </a:lnTo>
                  <a:close/>
                </a:path>
              </a:pathLst>
            </a:custGeom>
            <a:solidFill>
              <a:srgbClr val="2E3D92"/>
            </a:solidFill>
          </p:spPr>
          <p:txBody>
            <a:bodyPr/>
            <a:lstStyle/>
            <a:p>
              <a:endParaRPr lang="it-IT"/>
            </a:p>
          </p:txBody>
        </p:sp>
      </p:grpSp>
      <p:grpSp>
        <p:nvGrpSpPr>
          <p:cNvPr id="14" name="Group 14"/>
          <p:cNvGrpSpPr>
            <a:grpSpLocks noChangeAspect="1"/>
          </p:cNvGrpSpPr>
          <p:nvPr/>
        </p:nvGrpSpPr>
        <p:grpSpPr>
          <a:xfrm>
            <a:off x="4330" y="5762"/>
            <a:ext cx="7322313" cy="10287000"/>
            <a:chOff x="0" y="0"/>
            <a:chExt cx="9763084" cy="13716000"/>
          </a:xfrm>
        </p:grpSpPr>
        <p:sp>
          <p:nvSpPr>
            <p:cNvPr id="15" name="Freeform 15"/>
            <p:cNvSpPr/>
            <p:nvPr/>
          </p:nvSpPr>
          <p:spPr>
            <a:xfrm>
              <a:off x="0" y="0"/>
              <a:ext cx="9763125" cy="13716000"/>
            </a:xfrm>
            <a:custGeom>
              <a:avLst/>
              <a:gdLst/>
              <a:ahLst/>
              <a:cxnLst/>
              <a:rect l="l" t="t" r="r" b="b"/>
              <a:pathLst>
                <a:path w="9763125" h="13716000">
                  <a:moveTo>
                    <a:pt x="0" y="0"/>
                  </a:moveTo>
                  <a:lnTo>
                    <a:pt x="9763125" y="0"/>
                  </a:lnTo>
                  <a:lnTo>
                    <a:pt x="9763125" y="13716000"/>
                  </a:lnTo>
                  <a:lnTo>
                    <a:pt x="0" y="13716000"/>
                  </a:lnTo>
                  <a:lnTo>
                    <a:pt x="0" y="0"/>
                  </a:lnTo>
                  <a:close/>
                </a:path>
              </a:pathLst>
            </a:custGeom>
            <a:blipFill>
              <a:blip r:embed="rId3"/>
              <a:stretch>
                <a:fillRect b="-64"/>
              </a:stretch>
            </a:blipFill>
          </p:spPr>
          <p:txBody>
            <a:bodyPr/>
            <a:lstStyle/>
            <a:p>
              <a:endParaRPr lang="it-IT"/>
            </a:p>
          </p:txBody>
        </p:sp>
      </p:grpSp>
      <p:pic>
        <p:nvPicPr>
          <p:cNvPr id="1030" name="Picture 6" descr="FINE!! GRAZIE PER L'ATTENZIONE! - Success Kid Meme Generator">
            <a:extLst>
              <a:ext uri="{FF2B5EF4-FFF2-40B4-BE49-F238E27FC236}">
                <a16:creationId xmlns:a16="http://schemas.microsoft.com/office/drawing/2014/main" id="{5A91D0FF-4D2C-8E0E-6ABB-28A544593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8870" y="203571"/>
            <a:ext cx="9588130" cy="95881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17972"/>
            <a:ext cx="1554480" cy="1028700"/>
            <a:chOff x="0" y="0"/>
            <a:chExt cx="2072640" cy="1371600"/>
          </a:xfrm>
        </p:grpSpPr>
        <p:sp>
          <p:nvSpPr>
            <p:cNvPr id="3" name="Freeform 3"/>
            <p:cNvSpPr/>
            <p:nvPr/>
          </p:nvSpPr>
          <p:spPr>
            <a:xfrm>
              <a:off x="0" y="0"/>
              <a:ext cx="2072640" cy="1371600"/>
            </a:xfrm>
            <a:custGeom>
              <a:avLst/>
              <a:gdLst/>
              <a:ahLst/>
              <a:cxnLst/>
              <a:rect l="l" t="t" r="r" b="b"/>
              <a:pathLst>
                <a:path w="2072640" h="1371600">
                  <a:moveTo>
                    <a:pt x="0" y="0"/>
                  </a:moveTo>
                  <a:lnTo>
                    <a:pt x="2072640" y="0"/>
                  </a:lnTo>
                  <a:lnTo>
                    <a:pt x="2072640" y="1371600"/>
                  </a:lnTo>
                  <a:lnTo>
                    <a:pt x="0" y="1371600"/>
                  </a:lnTo>
                  <a:close/>
                </a:path>
              </a:pathLst>
            </a:custGeom>
            <a:solidFill>
              <a:srgbClr val="4A66AC"/>
            </a:solidFill>
          </p:spPr>
          <p:txBody>
            <a:bodyPr/>
            <a:lstStyle/>
            <a:p>
              <a:endParaRPr lang="it-IT"/>
            </a:p>
          </p:txBody>
        </p:sp>
      </p:grpSp>
      <p:grpSp>
        <p:nvGrpSpPr>
          <p:cNvPr id="4" name="Group 4"/>
          <p:cNvGrpSpPr/>
          <p:nvPr/>
        </p:nvGrpSpPr>
        <p:grpSpPr>
          <a:xfrm>
            <a:off x="12250102" y="15933"/>
            <a:ext cx="4286250" cy="10271066"/>
            <a:chOff x="0" y="0"/>
            <a:chExt cx="5715000" cy="13694754"/>
          </a:xfrm>
        </p:grpSpPr>
        <p:sp>
          <p:nvSpPr>
            <p:cNvPr id="5" name="Freeform 5"/>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6" name="Group 6"/>
          <p:cNvGrpSpPr>
            <a:grpSpLocks noChangeAspect="1"/>
          </p:cNvGrpSpPr>
          <p:nvPr/>
        </p:nvGrpSpPr>
        <p:grpSpPr>
          <a:xfrm>
            <a:off x="12250110" y="870294"/>
            <a:ext cx="4246922" cy="7394526"/>
            <a:chOff x="0" y="0"/>
            <a:chExt cx="5662562" cy="9859368"/>
          </a:xfrm>
        </p:grpSpPr>
        <p:sp>
          <p:nvSpPr>
            <p:cNvPr id="7" name="Freeform 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grpSp>
        <p:nvGrpSpPr>
          <p:cNvPr id="8" name="Group 8"/>
          <p:cNvGrpSpPr/>
          <p:nvPr/>
        </p:nvGrpSpPr>
        <p:grpSpPr>
          <a:xfrm rot="-5400000">
            <a:off x="9109710" y="90156"/>
            <a:ext cx="68578" cy="18288000"/>
            <a:chOff x="0" y="0"/>
            <a:chExt cx="91438" cy="24384000"/>
          </a:xfrm>
        </p:grpSpPr>
        <p:sp>
          <p:nvSpPr>
            <p:cNvPr id="9" name="Freeform 9"/>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10" name="Group 10"/>
          <p:cNvGrpSpPr/>
          <p:nvPr/>
        </p:nvGrpSpPr>
        <p:grpSpPr>
          <a:xfrm rot="-5400000">
            <a:off x="9066069" y="196143"/>
            <a:ext cx="155865" cy="18287998"/>
            <a:chOff x="0" y="0"/>
            <a:chExt cx="207820" cy="24383998"/>
          </a:xfrm>
        </p:grpSpPr>
        <p:sp>
          <p:nvSpPr>
            <p:cNvPr id="11" name="Freeform 11"/>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2" name="Group 12"/>
          <p:cNvGrpSpPr>
            <a:grpSpLocks noChangeAspect="1"/>
          </p:cNvGrpSpPr>
          <p:nvPr/>
        </p:nvGrpSpPr>
        <p:grpSpPr>
          <a:xfrm>
            <a:off x="0" y="9417626"/>
            <a:ext cx="18288000" cy="853440"/>
            <a:chOff x="0" y="0"/>
            <a:chExt cx="24384000" cy="1137920"/>
          </a:xfrm>
        </p:grpSpPr>
        <p:sp>
          <p:nvSpPr>
            <p:cNvPr id="13" name="Freeform 13"/>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3"/>
              <a:stretch>
                <a:fillRect/>
              </a:stretch>
            </a:blipFill>
          </p:spPr>
          <p:txBody>
            <a:bodyPr/>
            <a:lstStyle/>
            <a:p>
              <a:endParaRPr lang="it-IT"/>
            </a:p>
          </p:txBody>
        </p:sp>
      </p:grpSp>
      <p:grpSp>
        <p:nvGrpSpPr>
          <p:cNvPr id="14" name="Group 14"/>
          <p:cNvGrpSpPr/>
          <p:nvPr/>
        </p:nvGrpSpPr>
        <p:grpSpPr>
          <a:xfrm>
            <a:off x="12250102" y="15934"/>
            <a:ext cx="4286250" cy="9179325"/>
            <a:chOff x="0" y="0"/>
            <a:chExt cx="5715000" cy="12239100"/>
          </a:xfrm>
        </p:grpSpPr>
        <p:sp>
          <p:nvSpPr>
            <p:cNvPr id="15" name="Freeform 15"/>
            <p:cNvSpPr/>
            <p:nvPr/>
          </p:nvSpPr>
          <p:spPr>
            <a:xfrm>
              <a:off x="0" y="0"/>
              <a:ext cx="5715000" cy="12239117"/>
            </a:xfrm>
            <a:custGeom>
              <a:avLst/>
              <a:gdLst/>
              <a:ahLst/>
              <a:cxnLst/>
              <a:rect l="l" t="t" r="r" b="b"/>
              <a:pathLst>
                <a:path w="5715000" h="12239117">
                  <a:moveTo>
                    <a:pt x="0" y="12239117"/>
                  </a:moveTo>
                  <a:lnTo>
                    <a:pt x="0" y="0"/>
                  </a:lnTo>
                  <a:lnTo>
                    <a:pt x="5715000" y="0"/>
                  </a:lnTo>
                  <a:lnTo>
                    <a:pt x="5715000" y="12239117"/>
                  </a:lnTo>
                  <a:close/>
                </a:path>
              </a:pathLst>
            </a:custGeom>
            <a:solidFill>
              <a:srgbClr val="FBFCFC"/>
            </a:solidFill>
          </p:spPr>
          <p:txBody>
            <a:bodyPr/>
            <a:lstStyle/>
            <a:p>
              <a:endParaRPr lang="it-IT"/>
            </a:p>
          </p:txBody>
        </p:sp>
      </p:grpSp>
      <p:grpSp>
        <p:nvGrpSpPr>
          <p:cNvPr id="16" name="Group 16"/>
          <p:cNvGrpSpPr>
            <a:grpSpLocks noChangeAspect="1"/>
          </p:cNvGrpSpPr>
          <p:nvPr/>
        </p:nvGrpSpPr>
        <p:grpSpPr>
          <a:xfrm>
            <a:off x="12250110" y="870294"/>
            <a:ext cx="4246922" cy="7394526"/>
            <a:chOff x="0" y="0"/>
            <a:chExt cx="5662562" cy="9859368"/>
          </a:xfrm>
        </p:grpSpPr>
        <p:sp>
          <p:nvSpPr>
            <p:cNvPr id="17" name="Freeform 1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sp>
        <p:nvSpPr>
          <p:cNvPr id="18" name="TextBox 18"/>
          <p:cNvSpPr txBox="1"/>
          <p:nvPr/>
        </p:nvSpPr>
        <p:spPr>
          <a:xfrm>
            <a:off x="4661992" y="3736776"/>
            <a:ext cx="9097122" cy="1576038"/>
          </a:xfrm>
          <a:prstGeom prst="rect">
            <a:avLst/>
          </a:prstGeom>
        </p:spPr>
        <p:txBody>
          <a:bodyPr lIns="0" tIns="0" rIns="0" bIns="0" rtlCol="0" anchor="t">
            <a:spAutoFit/>
          </a:bodyPr>
          <a:lstStyle/>
          <a:p>
            <a:pPr marL="488632" lvl="1" indent="-244316" algn="l">
              <a:lnSpc>
                <a:spcPts val="3240"/>
              </a:lnSpc>
              <a:buFont typeface="Arial"/>
              <a:buChar char="•"/>
            </a:pPr>
            <a:r>
              <a:rPr lang="en-US" sz="2700">
                <a:solidFill>
                  <a:srgbClr val="000000"/>
                </a:solidFill>
                <a:latin typeface="Calibri (MS)"/>
                <a:ea typeface="Calibri (MS)"/>
                <a:cs typeface="Calibri (MS)"/>
                <a:sym typeface="Calibri (MS)"/>
              </a:rPr>
              <a:t> </a:t>
            </a:r>
            <a:r>
              <a:rPr lang="en-US" sz="2700" b="1">
                <a:solidFill>
                  <a:srgbClr val="000000"/>
                </a:solidFill>
                <a:latin typeface="Calibri (MS) Bold"/>
                <a:ea typeface="Calibri (MS) Bold"/>
                <a:cs typeface="Calibri (MS) Bold"/>
                <a:sym typeface="Calibri (MS) Bold"/>
              </a:rPr>
              <a:t>Coprire i fabbisogni in contesto di restrizione calorica</a:t>
            </a:r>
          </a:p>
          <a:p>
            <a:pPr marL="488632" lvl="1" indent="-244316" algn="l">
              <a:lnSpc>
                <a:spcPts val="3240"/>
              </a:lnSpc>
              <a:buFont typeface="Arial"/>
              <a:buChar char="•"/>
            </a:pPr>
            <a:r>
              <a:rPr lang="en-US" sz="2700" b="1">
                <a:solidFill>
                  <a:srgbClr val="000000"/>
                </a:solidFill>
                <a:latin typeface="Calibri (MS) Bold"/>
                <a:ea typeface="Calibri (MS) Bold"/>
                <a:cs typeface="Calibri (MS) Bold"/>
                <a:sym typeface="Calibri (MS) Bold"/>
              </a:rPr>
              <a:t> Minimizzare effetti collaterali</a:t>
            </a:r>
          </a:p>
          <a:p>
            <a:pPr marL="488632" lvl="1" indent="-244316" algn="l">
              <a:lnSpc>
                <a:spcPts val="3240"/>
              </a:lnSpc>
              <a:buFont typeface="Arial"/>
              <a:buChar char="•"/>
            </a:pPr>
            <a:r>
              <a:rPr lang="en-US" sz="2700" b="1">
                <a:solidFill>
                  <a:srgbClr val="000000"/>
                </a:solidFill>
                <a:latin typeface="Calibri (MS) Bold"/>
                <a:ea typeface="Calibri (MS) Bold"/>
                <a:cs typeface="Calibri (MS) Bold"/>
                <a:sym typeface="Calibri (MS) Bold"/>
              </a:rPr>
              <a:t> Ottenere calo ponderale adeguato e duraturo</a:t>
            </a:r>
          </a:p>
        </p:txBody>
      </p:sp>
      <p:sp>
        <p:nvSpPr>
          <p:cNvPr id="19" name="TextBox 19"/>
          <p:cNvSpPr txBox="1"/>
          <p:nvPr/>
        </p:nvSpPr>
        <p:spPr>
          <a:xfrm>
            <a:off x="305571" y="425652"/>
            <a:ext cx="12161520" cy="513453"/>
          </a:xfrm>
          <a:prstGeom prst="rect">
            <a:avLst/>
          </a:prstGeom>
        </p:spPr>
        <p:txBody>
          <a:bodyPr lIns="0" tIns="0" rIns="0" bIns="0" rtlCol="0" anchor="t">
            <a:spAutoFit/>
          </a:bodyPr>
          <a:lstStyle/>
          <a:p>
            <a:pPr algn="l">
              <a:lnSpc>
                <a:spcPts val="3240"/>
              </a:lnSpc>
            </a:pPr>
            <a:r>
              <a:rPr lang="en-US" sz="2700" b="1">
                <a:solidFill>
                  <a:srgbClr val="C00000"/>
                </a:solidFill>
                <a:latin typeface="Calibri (MS) Bold"/>
                <a:ea typeface="Calibri (MS) Bold"/>
                <a:cs typeface="Calibri (MS) Bold"/>
                <a:sym typeface="Calibri (MS) Bold"/>
              </a:rPr>
              <a:t>Energia</a:t>
            </a:r>
            <a:r>
              <a:rPr lang="en-US" sz="2700">
                <a:solidFill>
                  <a:srgbClr val="404040"/>
                </a:solidFill>
                <a:latin typeface="Calibri (MS)"/>
                <a:ea typeface="Calibri (MS)"/>
                <a:cs typeface="Calibri (MS)"/>
                <a:sym typeface="Calibri (MS)"/>
              </a:rPr>
              <a:t>: 300–500 kcal (fase liquida) → 1200 kcal (fase solida)</a:t>
            </a:r>
          </a:p>
        </p:txBody>
      </p:sp>
      <p:grpSp>
        <p:nvGrpSpPr>
          <p:cNvPr id="20" name="Group 20"/>
          <p:cNvGrpSpPr/>
          <p:nvPr/>
        </p:nvGrpSpPr>
        <p:grpSpPr>
          <a:xfrm>
            <a:off x="-3066567" y="5212278"/>
            <a:ext cx="12344400" cy="1714500"/>
            <a:chOff x="0" y="0"/>
            <a:chExt cx="16459200" cy="2286000"/>
          </a:xfrm>
        </p:grpSpPr>
        <p:sp>
          <p:nvSpPr>
            <p:cNvPr id="21" name="Freeform 21"/>
            <p:cNvSpPr/>
            <p:nvPr/>
          </p:nvSpPr>
          <p:spPr>
            <a:xfrm>
              <a:off x="0" y="0"/>
              <a:ext cx="16459200" cy="2286000"/>
            </a:xfrm>
            <a:custGeom>
              <a:avLst/>
              <a:gdLst/>
              <a:ahLst/>
              <a:cxnLst/>
              <a:rect l="l" t="t" r="r" b="b"/>
              <a:pathLst>
                <a:path w="16459200" h="2286000">
                  <a:moveTo>
                    <a:pt x="0" y="0"/>
                  </a:moveTo>
                  <a:lnTo>
                    <a:pt x="16459200" y="0"/>
                  </a:lnTo>
                  <a:lnTo>
                    <a:pt x="16459200" y="2286000"/>
                  </a:lnTo>
                  <a:lnTo>
                    <a:pt x="0" y="2286000"/>
                  </a:lnTo>
                  <a:close/>
                </a:path>
              </a:pathLst>
            </a:custGeom>
            <a:solidFill>
              <a:srgbClr val="000000">
                <a:alpha val="0"/>
              </a:srgbClr>
            </a:solidFill>
          </p:spPr>
          <p:txBody>
            <a:bodyPr/>
            <a:lstStyle/>
            <a:p>
              <a:endParaRPr lang="it-IT"/>
            </a:p>
          </p:txBody>
        </p:sp>
        <p:sp>
          <p:nvSpPr>
            <p:cNvPr id="22" name="TextBox 22"/>
            <p:cNvSpPr txBox="1"/>
            <p:nvPr/>
          </p:nvSpPr>
          <p:spPr>
            <a:xfrm>
              <a:off x="0" y="-85725"/>
              <a:ext cx="16459200" cy="2371725"/>
            </a:xfrm>
            <a:prstGeom prst="rect">
              <a:avLst/>
            </a:prstGeom>
          </p:spPr>
          <p:txBody>
            <a:bodyPr lIns="0" tIns="0" rIns="0" bIns="0" rtlCol="0" anchor="ctr"/>
            <a:lstStyle/>
            <a:p>
              <a:pPr algn="ctr">
                <a:lnSpc>
                  <a:spcPts val="5759"/>
                </a:lnSpc>
              </a:pPr>
              <a:r>
                <a:rPr lang="en-US" sz="4800" b="1">
                  <a:solidFill>
                    <a:srgbClr val="C00000"/>
                  </a:solidFill>
                  <a:latin typeface="Calibri (MS) Bold"/>
                  <a:ea typeface="Calibri (MS) Bold"/>
                  <a:cs typeface="Calibri (MS) Bold"/>
                  <a:sym typeface="Calibri (MS) Bold"/>
                </a:rPr>
                <a:t>Apporto proteico</a:t>
              </a:r>
            </a:p>
          </p:txBody>
        </p:sp>
      </p:grpSp>
      <p:sp>
        <p:nvSpPr>
          <p:cNvPr id="23" name="TextBox 23"/>
          <p:cNvSpPr txBox="1"/>
          <p:nvPr/>
        </p:nvSpPr>
        <p:spPr>
          <a:xfrm>
            <a:off x="91440" y="6482628"/>
            <a:ext cx="9244699" cy="3109981"/>
          </a:xfrm>
          <a:prstGeom prst="rect">
            <a:avLst/>
          </a:prstGeom>
        </p:spPr>
        <p:txBody>
          <a:bodyPr lIns="0" tIns="0" rIns="0" bIns="0" rtlCol="0" anchor="t">
            <a:spAutoFit/>
          </a:bodyPr>
          <a:lstStyle/>
          <a:p>
            <a:pPr marL="488632" lvl="1" indent="-244316" algn="l">
              <a:lnSpc>
                <a:spcPts val="3240"/>
              </a:lnSpc>
              <a:buFont typeface="Arial"/>
              <a:buChar char="•"/>
            </a:pPr>
            <a:r>
              <a:rPr lang="en-US" sz="2700">
                <a:solidFill>
                  <a:srgbClr val="000000"/>
                </a:solidFill>
                <a:latin typeface="Calibri (MS)"/>
                <a:ea typeface="Calibri (MS)"/>
                <a:cs typeface="Calibri (MS)"/>
                <a:sym typeface="Calibri (MS)"/>
              </a:rPr>
              <a:t>• 1,0–1,5 g/kg di peso ideale</a:t>
            </a:r>
          </a:p>
          <a:p>
            <a:pPr marL="488632" lvl="1" indent="-244316" algn="l">
              <a:lnSpc>
                <a:spcPts val="3240"/>
              </a:lnSpc>
              <a:buFont typeface="Arial"/>
              <a:buChar char="•"/>
            </a:pPr>
            <a:r>
              <a:rPr lang="en-US" sz="2700">
                <a:solidFill>
                  <a:srgbClr val="000000"/>
                </a:solidFill>
                <a:latin typeface="Calibri (MS)"/>
                <a:ea typeface="Calibri (MS)"/>
                <a:cs typeface="Calibri (MS)"/>
                <a:sym typeface="Calibri (MS)"/>
              </a:rPr>
              <a:t>• SG: 60–80 g/giorno • RYGB: 60–160 g/giorno • BPD: circa 90 g/giorno</a:t>
            </a:r>
          </a:p>
          <a:p>
            <a:pPr marL="488632" lvl="1" indent="-244316" algn="l">
              <a:lnSpc>
                <a:spcPts val="3240"/>
              </a:lnSpc>
              <a:buFont typeface="Arial"/>
              <a:buChar char="•"/>
            </a:pPr>
            <a:r>
              <a:rPr lang="en-US" sz="2700">
                <a:solidFill>
                  <a:srgbClr val="000000"/>
                </a:solidFill>
                <a:latin typeface="Calibri (MS)"/>
                <a:ea typeface="Calibri (MS)"/>
                <a:cs typeface="Calibri (MS)"/>
                <a:sym typeface="Calibri (MS)"/>
              </a:rPr>
              <a:t>• </a:t>
            </a:r>
            <a:r>
              <a:rPr lang="en-US" sz="2700" b="1">
                <a:solidFill>
                  <a:srgbClr val="000000"/>
                </a:solidFill>
                <a:latin typeface="Calibri (MS) Bold"/>
                <a:ea typeface="Calibri (MS) Bold"/>
                <a:cs typeface="Calibri (MS) Bold"/>
                <a:sym typeface="Calibri (MS) Bold"/>
              </a:rPr>
              <a:t>Uso di integratori necessario </a:t>
            </a:r>
            <a:r>
              <a:rPr lang="en-US" sz="2700">
                <a:solidFill>
                  <a:srgbClr val="000000"/>
                </a:solidFill>
                <a:latin typeface="Calibri (MS)"/>
                <a:ea typeface="Calibri (MS)"/>
                <a:cs typeface="Calibri (MS)"/>
                <a:sym typeface="Calibri (MS)"/>
              </a:rPr>
              <a:t>(whey, caseina, albume, soia), preferendo le whey per preservare la massa magra</a:t>
            </a:r>
          </a:p>
        </p:txBody>
      </p:sp>
      <p:sp>
        <p:nvSpPr>
          <p:cNvPr id="24" name="TextBox 24"/>
          <p:cNvSpPr txBox="1"/>
          <p:nvPr/>
        </p:nvSpPr>
        <p:spPr>
          <a:xfrm>
            <a:off x="9840542" y="5952808"/>
            <a:ext cx="8761458" cy="1083984"/>
          </a:xfrm>
          <a:prstGeom prst="rect">
            <a:avLst/>
          </a:prstGeom>
        </p:spPr>
        <p:txBody>
          <a:bodyPr lIns="0" tIns="0" rIns="0" bIns="0" rtlCol="0" anchor="t">
            <a:spAutoFit/>
          </a:bodyPr>
          <a:lstStyle/>
          <a:p>
            <a:pPr algn="l">
              <a:lnSpc>
                <a:spcPts val="5184"/>
              </a:lnSpc>
            </a:pPr>
            <a:r>
              <a:rPr lang="en-US" sz="4800" b="1" spc="-75">
                <a:solidFill>
                  <a:srgbClr val="C00000"/>
                </a:solidFill>
                <a:latin typeface="Calibri (MS) Bold"/>
                <a:ea typeface="Calibri (MS) Bold"/>
                <a:cs typeface="Calibri (MS) Bold"/>
                <a:sym typeface="Calibri (MS) Bold"/>
              </a:rPr>
              <a:t>Apporto di carboidrati e grassi</a:t>
            </a:r>
          </a:p>
        </p:txBody>
      </p:sp>
      <p:sp>
        <p:nvSpPr>
          <p:cNvPr id="25" name="TextBox 25"/>
          <p:cNvSpPr txBox="1"/>
          <p:nvPr/>
        </p:nvSpPr>
        <p:spPr>
          <a:xfrm>
            <a:off x="9927027" y="6819774"/>
            <a:ext cx="7847056" cy="2225092"/>
          </a:xfrm>
          <a:prstGeom prst="rect">
            <a:avLst/>
          </a:prstGeom>
        </p:spPr>
        <p:txBody>
          <a:bodyPr lIns="0" tIns="0" rIns="0" bIns="0" rtlCol="0" anchor="t">
            <a:spAutoFit/>
          </a:bodyPr>
          <a:lstStyle/>
          <a:p>
            <a:pPr algn="l">
              <a:lnSpc>
                <a:spcPts val="3240"/>
              </a:lnSpc>
            </a:pPr>
            <a:r>
              <a:rPr lang="en-US" sz="2700">
                <a:solidFill>
                  <a:srgbClr val="404040"/>
                </a:solidFill>
                <a:latin typeface="Calibri (MS)"/>
                <a:ea typeface="Calibri (MS)"/>
                <a:cs typeface="Calibri (MS)"/>
                <a:sym typeface="Calibri (MS)"/>
              </a:rPr>
              <a:t>• </a:t>
            </a:r>
            <a:r>
              <a:rPr lang="en-US" sz="2700" b="1">
                <a:solidFill>
                  <a:srgbClr val="404040"/>
                </a:solidFill>
                <a:latin typeface="Calibri (MS) Bold"/>
                <a:ea typeface="Calibri (MS) Bold"/>
                <a:cs typeface="Calibri (MS) Bold"/>
                <a:sym typeface="Calibri (MS) Bold"/>
              </a:rPr>
              <a:t>Carboidrati:</a:t>
            </a:r>
            <a:r>
              <a:rPr lang="en-US" sz="2700">
                <a:solidFill>
                  <a:srgbClr val="404040"/>
                </a:solidFill>
                <a:latin typeface="Calibri (MS)"/>
                <a:ea typeface="Calibri (MS)"/>
                <a:cs typeface="Calibri (MS)"/>
                <a:sym typeface="Calibri (MS)"/>
              </a:rPr>
              <a:t> iniziare con 50 g/die → 130 g/die – 35–48% kcal totali, zuccheri semplici &lt;10%</a:t>
            </a:r>
          </a:p>
          <a:p>
            <a:pPr algn="l">
              <a:lnSpc>
                <a:spcPts val="3240"/>
              </a:lnSpc>
            </a:pPr>
            <a:r>
              <a:rPr lang="en-US" sz="2700">
                <a:solidFill>
                  <a:srgbClr val="404040"/>
                </a:solidFill>
                <a:latin typeface="Calibri (MS)"/>
                <a:ea typeface="Calibri (MS)"/>
                <a:cs typeface="Calibri (MS)"/>
                <a:sym typeface="Calibri (MS)"/>
              </a:rPr>
              <a:t>• </a:t>
            </a:r>
            <a:r>
              <a:rPr lang="en-US" sz="2700" b="1">
                <a:solidFill>
                  <a:srgbClr val="404040"/>
                </a:solidFill>
                <a:latin typeface="Calibri (MS) Bold"/>
                <a:ea typeface="Calibri (MS) Bold"/>
                <a:cs typeface="Calibri (MS) Bold"/>
                <a:sym typeface="Calibri (MS) Bold"/>
              </a:rPr>
              <a:t>Grassi</a:t>
            </a:r>
            <a:r>
              <a:rPr lang="en-US" sz="2700">
                <a:solidFill>
                  <a:srgbClr val="404040"/>
                </a:solidFill>
                <a:latin typeface="Calibri (MS)"/>
                <a:ea typeface="Calibri (MS)"/>
                <a:cs typeface="Calibri (MS)"/>
                <a:sym typeface="Calibri (MS)"/>
              </a:rPr>
              <a:t>: 20–35% kcal totali, mono e polinsaturi 10–15%  – Colesterolo &lt;300 mg/die</a:t>
            </a:r>
          </a:p>
        </p:txBody>
      </p:sp>
      <p:sp>
        <p:nvSpPr>
          <p:cNvPr id="26" name="TextBox 26"/>
          <p:cNvSpPr txBox="1"/>
          <p:nvPr/>
        </p:nvSpPr>
        <p:spPr>
          <a:xfrm>
            <a:off x="8141960" y="172566"/>
            <a:ext cx="10460040" cy="1286946"/>
          </a:xfrm>
          <a:prstGeom prst="rect">
            <a:avLst/>
          </a:prstGeom>
        </p:spPr>
        <p:txBody>
          <a:bodyPr lIns="0" tIns="0" rIns="0" bIns="0" rtlCol="0" anchor="t">
            <a:spAutoFit/>
          </a:bodyPr>
          <a:lstStyle/>
          <a:p>
            <a:pPr algn="ctr">
              <a:lnSpc>
                <a:spcPts val="5759"/>
              </a:lnSpc>
            </a:pPr>
            <a:r>
              <a:rPr lang="en-US" sz="4800" b="1">
                <a:solidFill>
                  <a:srgbClr val="C00000"/>
                </a:solidFill>
                <a:latin typeface="Calibri (MS) Bold"/>
                <a:ea typeface="Calibri (MS) Bold"/>
                <a:cs typeface="Calibri (MS) Bold"/>
                <a:sym typeface="Calibri (MS) Bold"/>
              </a:rPr>
              <a:t>Idratazione</a:t>
            </a:r>
          </a:p>
          <a:p>
            <a:pPr algn="ctr">
              <a:lnSpc>
                <a:spcPts val="3240"/>
              </a:lnSpc>
            </a:pPr>
            <a:r>
              <a:rPr lang="en-US" sz="2700">
                <a:solidFill>
                  <a:srgbClr val="000000"/>
                </a:solidFill>
                <a:latin typeface="Calibri (MS)"/>
                <a:ea typeface="Calibri (MS)"/>
                <a:cs typeface="Calibri (MS)"/>
                <a:sym typeface="Calibri (MS)"/>
              </a:rPr>
              <a:t> ≥1,5 L/die, iniziata precocemente</a:t>
            </a:r>
          </a:p>
        </p:txBody>
      </p:sp>
      <p:sp>
        <p:nvSpPr>
          <p:cNvPr id="27" name="TextBox 27"/>
          <p:cNvSpPr txBox="1"/>
          <p:nvPr/>
        </p:nvSpPr>
        <p:spPr>
          <a:xfrm>
            <a:off x="3801133" y="1411232"/>
            <a:ext cx="9067888" cy="2017543"/>
          </a:xfrm>
          <a:prstGeom prst="rect">
            <a:avLst/>
          </a:prstGeom>
        </p:spPr>
        <p:txBody>
          <a:bodyPr lIns="0" tIns="0" rIns="0" bIns="0" rtlCol="0" anchor="t">
            <a:spAutoFit/>
          </a:bodyPr>
          <a:lstStyle/>
          <a:p>
            <a:pPr algn="ctr">
              <a:lnSpc>
                <a:spcPts val="7200"/>
              </a:lnSpc>
            </a:pPr>
            <a:r>
              <a:rPr lang="en-US" sz="6000">
                <a:solidFill>
                  <a:srgbClr val="4A66AC"/>
                </a:solidFill>
                <a:latin typeface="Calibri (MS)"/>
                <a:ea typeface="Calibri (MS)"/>
                <a:cs typeface="Calibri (MS)"/>
                <a:sym typeface="Calibri (MS)"/>
              </a:rPr>
              <a:t>Obiettivi</a:t>
            </a:r>
          </a:p>
          <a:p>
            <a:pPr algn="ctr">
              <a:lnSpc>
                <a:spcPts val="7200"/>
              </a:lnSpc>
            </a:pPr>
            <a:r>
              <a:rPr lang="en-US" sz="6000">
                <a:solidFill>
                  <a:srgbClr val="4A66AC"/>
                </a:solidFill>
                <a:latin typeface="Calibri (MS)"/>
                <a:ea typeface="Calibri (MS)"/>
                <a:cs typeface="Calibri (MS)"/>
                <a:sym typeface="Calibri (MS)"/>
              </a:rPr>
              <a:t> nutrizionali  </a:t>
            </a:r>
          </a:p>
        </p:txBody>
      </p:sp>
      <p:grpSp>
        <p:nvGrpSpPr>
          <p:cNvPr id="28" name="Group 28"/>
          <p:cNvGrpSpPr>
            <a:grpSpLocks noChangeAspect="1"/>
          </p:cNvGrpSpPr>
          <p:nvPr/>
        </p:nvGrpSpPr>
        <p:grpSpPr>
          <a:xfrm>
            <a:off x="-821983" y="1089438"/>
            <a:ext cx="5738007" cy="1828671"/>
            <a:chOff x="0" y="0"/>
            <a:chExt cx="7650676" cy="2438228"/>
          </a:xfrm>
        </p:grpSpPr>
        <p:sp>
          <p:nvSpPr>
            <p:cNvPr id="29" name="Freeform 29"/>
            <p:cNvSpPr/>
            <p:nvPr/>
          </p:nvSpPr>
          <p:spPr>
            <a:xfrm>
              <a:off x="0" y="0"/>
              <a:ext cx="7650734" cy="2438273"/>
            </a:xfrm>
            <a:custGeom>
              <a:avLst/>
              <a:gdLst/>
              <a:ahLst/>
              <a:cxnLst/>
              <a:rect l="l" t="t" r="r" b="b"/>
              <a:pathLst>
                <a:path w="7650734" h="2438273">
                  <a:moveTo>
                    <a:pt x="0" y="0"/>
                  </a:moveTo>
                  <a:lnTo>
                    <a:pt x="7650734" y="0"/>
                  </a:lnTo>
                  <a:lnTo>
                    <a:pt x="7650734" y="2438273"/>
                  </a:lnTo>
                  <a:lnTo>
                    <a:pt x="0" y="2438273"/>
                  </a:lnTo>
                  <a:lnTo>
                    <a:pt x="0" y="0"/>
                  </a:lnTo>
                  <a:close/>
                </a:path>
              </a:pathLst>
            </a:custGeom>
            <a:blipFill>
              <a:blip r:embed="rId4"/>
              <a:stretch>
                <a:fillRect b="1"/>
              </a:stretch>
            </a:blipFill>
          </p:spPr>
          <p:txBody>
            <a:bodyPr/>
            <a:lstStyle/>
            <a:p>
              <a:endParaRPr lang="it-IT"/>
            </a:p>
          </p:txBody>
        </p:sp>
      </p:grpSp>
      <p:grpSp>
        <p:nvGrpSpPr>
          <p:cNvPr id="30" name="Group 30"/>
          <p:cNvGrpSpPr>
            <a:grpSpLocks noChangeAspect="1"/>
          </p:cNvGrpSpPr>
          <p:nvPr/>
        </p:nvGrpSpPr>
        <p:grpSpPr>
          <a:xfrm>
            <a:off x="13299578" y="1765202"/>
            <a:ext cx="1843386" cy="1897781"/>
            <a:chOff x="0" y="0"/>
            <a:chExt cx="2457848" cy="2530374"/>
          </a:xfrm>
        </p:grpSpPr>
        <p:sp>
          <p:nvSpPr>
            <p:cNvPr id="31" name="Freeform 31"/>
            <p:cNvSpPr/>
            <p:nvPr/>
          </p:nvSpPr>
          <p:spPr>
            <a:xfrm>
              <a:off x="0" y="0"/>
              <a:ext cx="2457831" cy="2530348"/>
            </a:xfrm>
            <a:custGeom>
              <a:avLst/>
              <a:gdLst/>
              <a:ahLst/>
              <a:cxnLst/>
              <a:rect l="l" t="t" r="r" b="b"/>
              <a:pathLst>
                <a:path w="2457831" h="2530348">
                  <a:moveTo>
                    <a:pt x="0" y="0"/>
                  </a:moveTo>
                  <a:lnTo>
                    <a:pt x="2457831" y="0"/>
                  </a:lnTo>
                  <a:lnTo>
                    <a:pt x="2457831" y="2530348"/>
                  </a:lnTo>
                  <a:lnTo>
                    <a:pt x="0" y="2530348"/>
                  </a:lnTo>
                  <a:lnTo>
                    <a:pt x="0" y="0"/>
                  </a:lnTo>
                  <a:close/>
                </a:path>
              </a:pathLst>
            </a:custGeom>
            <a:blipFill>
              <a:blip r:embed="rId5"/>
              <a:stretch>
                <a:fillRect b="-1"/>
              </a:stretch>
            </a:blipFill>
          </p:spPr>
          <p:txBody>
            <a:bodyPr/>
            <a:lstStyle/>
            <a:p>
              <a:endParaRPr lang="it-IT"/>
            </a:p>
          </p:txBody>
        </p:sp>
      </p:grpSp>
      <p:grpSp>
        <p:nvGrpSpPr>
          <p:cNvPr id="32" name="Group 32"/>
          <p:cNvGrpSpPr>
            <a:grpSpLocks noChangeAspect="1"/>
          </p:cNvGrpSpPr>
          <p:nvPr/>
        </p:nvGrpSpPr>
        <p:grpSpPr>
          <a:xfrm>
            <a:off x="494314" y="3901520"/>
            <a:ext cx="2960728" cy="1414442"/>
            <a:chOff x="0" y="0"/>
            <a:chExt cx="3947638" cy="1885922"/>
          </a:xfrm>
        </p:grpSpPr>
        <p:sp>
          <p:nvSpPr>
            <p:cNvPr id="33" name="Freeform 33"/>
            <p:cNvSpPr/>
            <p:nvPr/>
          </p:nvSpPr>
          <p:spPr>
            <a:xfrm>
              <a:off x="0" y="0"/>
              <a:ext cx="3947668" cy="1885950"/>
            </a:xfrm>
            <a:custGeom>
              <a:avLst/>
              <a:gdLst/>
              <a:ahLst/>
              <a:cxnLst/>
              <a:rect l="l" t="t" r="r" b="b"/>
              <a:pathLst>
                <a:path w="3947668" h="1885950">
                  <a:moveTo>
                    <a:pt x="0" y="0"/>
                  </a:moveTo>
                  <a:lnTo>
                    <a:pt x="3947668" y="0"/>
                  </a:lnTo>
                  <a:lnTo>
                    <a:pt x="3947668" y="1885950"/>
                  </a:lnTo>
                  <a:lnTo>
                    <a:pt x="0" y="1885950"/>
                  </a:lnTo>
                  <a:lnTo>
                    <a:pt x="0" y="0"/>
                  </a:lnTo>
                  <a:close/>
                </a:path>
              </a:pathLst>
            </a:custGeom>
            <a:blipFill>
              <a:blip r:embed="rId6"/>
              <a:stretch>
                <a:fillRect b="1"/>
              </a:stretch>
            </a:blipFill>
          </p:spPr>
          <p:txBody>
            <a:bodyPr/>
            <a:lstStyle/>
            <a:p>
              <a:endParaRPr lang="it-IT"/>
            </a:p>
          </p:txBody>
        </p:sp>
      </p:grpSp>
      <p:grpSp>
        <p:nvGrpSpPr>
          <p:cNvPr id="34" name="Group 34"/>
          <p:cNvGrpSpPr>
            <a:grpSpLocks noChangeAspect="1"/>
          </p:cNvGrpSpPr>
          <p:nvPr/>
        </p:nvGrpSpPr>
        <p:grpSpPr>
          <a:xfrm>
            <a:off x="12562660" y="4355984"/>
            <a:ext cx="1989914" cy="1680372"/>
            <a:chOff x="0" y="0"/>
            <a:chExt cx="2653218" cy="2240496"/>
          </a:xfrm>
        </p:grpSpPr>
        <p:sp>
          <p:nvSpPr>
            <p:cNvPr id="35" name="Freeform 35"/>
            <p:cNvSpPr/>
            <p:nvPr/>
          </p:nvSpPr>
          <p:spPr>
            <a:xfrm>
              <a:off x="0" y="0"/>
              <a:ext cx="2653157" cy="2240534"/>
            </a:xfrm>
            <a:custGeom>
              <a:avLst/>
              <a:gdLst/>
              <a:ahLst/>
              <a:cxnLst/>
              <a:rect l="l" t="t" r="r" b="b"/>
              <a:pathLst>
                <a:path w="2653157" h="2240534">
                  <a:moveTo>
                    <a:pt x="0" y="0"/>
                  </a:moveTo>
                  <a:lnTo>
                    <a:pt x="2653157" y="0"/>
                  </a:lnTo>
                  <a:lnTo>
                    <a:pt x="2653157" y="2240534"/>
                  </a:lnTo>
                  <a:lnTo>
                    <a:pt x="0" y="2240534"/>
                  </a:lnTo>
                  <a:lnTo>
                    <a:pt x="0" y="0"/>
                  </a:lnTo>
                  <a:close/>
                </a:path>
              </a:pathLst>
            </a:custGeom>
            <a:blipFill>
              <a:blip r:embed="rId7"/>
              <a:stretch>
                <a:fillRect r="-2" b="1"/>
              </a:stretch>
            </a:blipFill>
          </p:spPr>
          <p:txBody>
            <a:bodyPr/>
            <a:lstStyle/>
            <a:p>
              <a:endParaRPr lang="it-IT"/>
            </a:p>
          </p:txBody>
        </p:sp>
      </p:grpSp>
      <p:grpSp>
        <p:nvGrpSpPr>
          <p:cNvPr id="36" name="Group 36"/>
          <p:cNvGrpSpPr>
            <a:grpSpLocks noChangeAspect="1"/>
          </p:cNvGrpSpPr>
          <p:nvPr/>
        </p:nvGrpSpPr>
        <p:grpSpPr>
          <a:xfrm>
            <a:off x="15508626" y="3940964"/>
            <a:ext cx="2413322" cy="1357494"/>
            <a:chOff x="0" y="0"/>
            <a:chExt cx="3217762" cy="1809992"/>
          </a:xfrm>
        </p:grpSpPr>
        <p:sp>
          <p:nvSpPr>
            <p:cNvPr id="37" name="Freeform 37"/>
            <p:cNvSpPr/>
            <p:nvPr/>
          </p:nvSpPr>
          <p:spPr>
            <a:xfrm>
              <a:off x="0" y="0"/>
              <a:ext cx="3217799" cy="1810004"/>
            </a:xfrm>
            <a:custGeom>
              <a:avLst/>
              <a:gdLst/>
              <a:ahLst/>
              <a:cxnLst/>
              <a:rect l="l" t="t" r="r" b="b"/>
              <a:pathLst>
                <a:path w="3217799" h="1810004">
                  <a:moveTo>
                    <a:pt x="0" y="0"/>
                  </a:moveTo>
                  <a:lnTo>
                    <a:pt x="3217799" y="0"/>
                  </a:lnTo>
                  <a:lnTo>
                    <a:pt x="3217799" y="1810004"/>
                  </a:lnTo>
                  <a:lnTo>
                    <a:pt x="0" y="1810004"/>
                  </a:lnTo>
                  <a:lnTo>
                    <a:pt x="0" y="0"/>
                  </a:lnTo>
                  <a:close/>
                </a:path>
              </a:pathLst>
            </a:custGeom>
            <a:blipFill>
              <a:blip r:embed="rId8"/>
              <a:stretch>
                <a:fillRect r="1"/>
              </a:stretch>
            </a:blipFill>
          </p:spPr>
          <p:txBody>
            <a:bodyPr/>
            <a:lstStyle/>
            <a:p>
              <a:endParaRPr lang="it-IT"/>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50102" y="15933"/>
            <a:ext cx="4286250" cy="10271066"/>
            <a:chOff x="0" y="0"/>
            <a:chExt cx="5715000" cy="13694754"/>
          </a:xfrm>
        </p:grpSpPr>
        <p:sp>
          <p:nvSpPr>
            <p:cNvPr id="3" name="Freeform 3"/>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4" name="Group 4"/>
          <p:cNvGrpSpPr>
            <a:grpSpLocks noChangeAspect="1"/>
          </p:cNvGrpSpPr>
          <p:nvPr/>
        </p:nvGrpSpPr>
        <p:grpSpPr>
          <a:xfrm>
            <a:off x="12250110" y="870294"/>
            <a:ext cx="4246922" cy="7394526"/>
            <a:chOff x="0" y="0"/>
            <a:chExt cx="5662562" cy="9859368"/>
          </a:xfrm>
        </p:grpSpPr>
        <p:sp>
          <p:nvSpPr>
            <p:cNvPr id="5" name="Freeform 5"/>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grpSp>
        <p:nvGrpSpPr>
          <p:cNvPr id="6" name="Group 6"/>
          <p:cNvGrpSpPr/>
          <p:nvPr/>
        </p:nvGrpSpPr>
        <p:grpSpPr>
          <a:xfrm rot="-5400000">
            <a:off x="9109710" y="90156"/>
            <a:ext cx="68578" cy="18288000"/>
            <a:chOff x="0" y="0"/>
            <a:chExt cx="91438" cy="24384000"/>
          </a:xfrm>
        </p:grpSpPr>
        <p:sp>
          <p:nvSpPr>
            <p:cNvPr id="7" name="Freeform 7"/>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8" name="Group 8"/>
          <p:cNvGrpSpPr/>
          <p:nvPr/>
        </p:nvGrpSpPr>
        <p:grpSpPr>
          <a:xfrm rot="-5400000">
            <a:off x="9066069" y="196143"/>
            <a:ext cx="155865" cy="18287998"/>
            <a:chOff x="0" y="0"/>
            <a:chExt cx="207820" cy="24383998"/>
          </a:xfrm>
        </p:grpSpPr>
        <p:sp>
          <p:nvSpPr>
            <p:cNvPr id="9" name="Freeform 9"/>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0" name="Group 10"/>
          <p:cNvGrpSpPr>
            <a:grpSpLocks noChangeAspect="1"/>
          </p:cNvGrpSpPr>
          <p:nvPr/>
        </p:nvGrpSpPr>
        <p:grpSpPr>
          <a:xfrm>
            <a:off x="0" y="9417626"/>
            <a:ext cx="18288000" cy="853440"/>
            <a:chOff x="0" y="0"/>
            <a:chExt cx="24384000" cy="1137920"/>
          </a:xfrm>
        </p:grpSpPr>
        <p:sp>
          <p:nvSpPr>
            <p:cNvPr id="11" name="Freeform 11"/>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3"/>
              <a:stretch>
                <a:fillRect/>
              </a:stretch>
            </a:blipFill>
          </p:spPr>
          <p:txBody>
            <a:bodyPr/>
            <a:lstStyle/>
            <a:p>
              <a:endParaRPr lang="it-IT"/>
            </a:p>
          </p:txBody>
        </p:sp>
      </p:grpSp>
      <p:grpSp>
        <p:nvGrpSpPr>
          <p:cNvPr id="14" name="Group 14"/>
          <p:cNvGrpSpPr>
            <a:grpSpLocks noChangeAspect="1"/>
          </p:cNvGrpSpPr>
          <p:nvPr/>
        </p:nvGrpSpPr>
        <p:grpSpPr>
          <a:xfrm>
            <a:off x="12250110" y="870294"/>
            <a:ext cx="4246922" cy="7394526"/>
            <a:chOff x="0" y="0"/>
            <a:chExt cx="5662562" cy="9859368"/>
          </a:xfrm>
        </p:grpSpPr>
        <p:sp>
          <p:nvSpPr>
            <p:cNvPr id="15" name="Freeform 15"/>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grpSp>
        <p:nvGrpSpPr>
          <p:cNvPr id="16" name="Group 16"/>
          <p:cNvGrpSpPr>
            <a:grpSpLocks noChangeAspect="1"/>
          </p:cNvGrpSpPr>
          <p:nvPr/>
        </p:nvGrpSpPr>
        <p:grpSpPr>
          <a:xfrm>
            <a:off x="6128795" y="2229872"/>
            <a:ext cx="11303112" cy="3673510"/>
            <a:chOff x="0" y="0"/>
            <a:chExt cx="15070816" cy="4898014"/>
          </a:xfrm>
        </p:grpSpPr>
        <p:sp>
          <p:nvSpPr>
            <p:cNvPr id="17" name="Freeform 17"/>
            <p:cNvSpPr/>
            <p:nvPr/>
          </p:nvSpPr>
          <p:spPr>
            <a:xfrm>
              <a:off x="0" y="0"/>
              <a:ext cx="15070837" cy="4898009"/>
            </a:xfrm>
            <a:custGeom>
              <a:avLst/>
              <a:gdLst/>
              <a:ahLst/>
              <a:cxnLst/>
              <a:rect l="l" t="t" r="r" b="b"/>
              <a:pathLst>
                <a:path w="15070837" h="4898009">
                  <a:moveTo>
                    <a:pt x="0" y="0"/>
                  </a:moveTo>
                  <a:lnTo>
                    <a:pt x="15070837" y="0"/>
                  </a:lnTo>
                  <a:lnTo>
                    <a:pt x="15070837" y="4898009"/>
                  </a:lnTo>
                  <a:lnTo>
                    <a:pt x="0" y="4898009"/>
                  </a:lnTo>
                  <a:lnTo>
                    <a:pt x="0" y="0"/>
                  </a:lnTo>
                  <a:close/>
                </a:path>
              </a:pathLst>
            </a:custGeom>
            <a:blipFill>
              <a:blip r:embed="rId4"/>
              <a:stretch>
                <a:fillRect/>
              </a:stretch>
            </a:blipFill>
          </p:spPr>
          <p:txBody>
            <a:bodyPr/>
            <a:lstStyle/>
            <a:p>
              <a:endParaRPr lang="it-IT"/>
            </a:p>
          </p:txBody>
        </p:sp>
      </p:grpSp>
      <p:sp>
        <p:nvSpPr>
          <p:cNvPr id="18" name="TextBox 18"/>
          <p:cNvSpPr txBox="1"/>
          <p:nvPr/>
        </p:nvSpPr>
        <p:spPr>
          <a:xfrm>
            <a:off x="9753411" y="278054"/>
            <a:ext cx="8156674" cy="590996"/>
          </a:xfrm>
          <a:prstGeom prst="rect">
            <a:avLst/>
          </a:prstGeom>
        </p:spPr>
        <p:txBody>
          <a:bodyPr lIns="0" tIns="0" rIns="0" bIns="0" rtlCol="0" anchor="t">
            <a:spAutoFit/>
          </a:bodyPr>
          <a:lstStyle/>
          <a:p>
            <a:pPr algn="just">
              <a:lnSpc>
                <a:spcPts val="1800"/>
              </a:lnSpc>
            </a:pPr>
            <a:r>
              <a:rPr lang="en-US" sz="2700" b="1" i="1" dirty="0">
                <a:solidFill>
                  <a:schemeClr val="tx2"/>
                </a:solidFill>
                <a:latin typeface="Calibri (MS) Bold Italics"/>
                <a:ea typeface="Calibri (MS) Bold Italics"/>
                <a:cs typeface="Calibri (MS) Bold Italics"/>
                <a:sym typeface="Calibri (MS) Bold Italics"/>
              </a:rPr>
              <a:t>Sleeve Gastrectomy</a:t>
            </a:r>
          </a:p>
          <a:p>
            <a:pPr marL="434340" lvl="1" indent="-217170" algn="l">
              <a:lnSpc>
                <a:spcPts val="2879"/>
              </a:lnSpc>
              <a:buFont typeface="Arial"/>
              <a:buChar char="•"/>
            </a:pPr>
            <a:r>
              <a:rPr lang="en-US" sz="2400" dirty="0" err="1">
                <a:solidFill>
                  <a:schemeClr val="tx2"/>
                </a:solidFill>
                <a:latin typeface="Calibri (MS)"/>
                <a:ea typeface="Calibri (MS)"/>
                <a:cs typeface="Calibri (MS)"/>
                <a:sym typeface="Calibri (MS)"/>
              </a:rPr>
              <a:t>inizio</a:t>
            </a:r>
            <a:r>
              <a:rPr lang="en-US" sz="2400" dirty="0">
                <a:solidFill>
                  <a:schemeClr val="tx2"/>
                </a:solidFill>
                <a:latin typeface="Calibri (MS)"/>
                <a:ea typeface="Calibri (MS)"/>
                <a:cs typeface="Calibri (MS)"/>
                <a:sym typeface="Calibri (MS)"/>
              </a:rPr>
              <a:t>: </a:t>
            </a:r>
            <a:r>
              <a:rPr lang="en-US" sz="2400" b="1" dirty="0">
                <a:solidFill>
                  <a:schemeClr val="tx2"/>
                </a:solidFill>
                <a:latin typeface="Calibri (MS) Bold"/>
                <a:ea typeface="Calibri (MS) Bold"/>
                <a:cs typeface="Calibri (MS) Bold"/>
                <a:sym typeface="Calibri (MS) Bold"/>
              </a:rPr>
              <a:t>Dopo circa 2 ore </a:t>
            </a:r>
            <a:r>
              <a:rPr lang="en-US" sz="2400" b="1" dirty="0" err="1">
                <a:solidFill>
                  <a:schemeClr val="tx2"/>
                </a:solidFill>
                <a:latin typeface="Calibri (MS) Bold"/>
                <a:ea typeface="Calibri (MS) Bold"/>
                <a:cs typeface="Calibri (MS) Bold"/>
                <a:sym typeface="Calibri (MS) Bold"/>
              </a:rPr>
              <a:t>dall’intervento</a:t>
            </a:r>
            <a:r>
              <a:rPr lang="en-US" sz="2400" b="1" dirty="0">
                <a:solidFill>
                  <a:schemeClr val="tx2"/>
                </a:solidFill>
                <a:latin typeface="Calibri (MS) Bold"/>
                <a:ea typeface="Calibri (MS) Bold"/>
                <a:cs typeface="Calibri (MS) Bold"/>
                <a:sym typeface="Calibri (MS) Bold"/>
              </a:rPr>
              <a:t> </a:t>
            </a:r>
            <a:r>
              <a:rPr lang="en-US" sz="2400" b="1" dirty="0" err="1">
                <a:solidFill>
                  <a:schemeClr val="tx2"/>
                </a:solidFill>
                <a:latin typeface="Calibri (MS) Bold"/>
                <a:ea typeface="Calibri (MS) Bold"/>
                <a:cs typeface="Calibri (MS) Bold"/>
                <a:sym typeface="Calibri (MS) Bold"/>
              </a:rPr>
              <a:t>fino</a:t>
            </a:r>
            <a:r>
              <a:rPr lang="en-US" sz="2400" b="1" dirty="0">
                <a:solidFill>
                  <a:schemeClr val="tx2"/>
                </a:solidFill>
                <a:latin typeface="Calibri (MS) Bold"/>
                <a:ea typeface="Calibri (MS) Bold"/>
                <a:cs typeface="Calibri (MS) Bold"/>
                <a:sym typeface="Calibri (MS) Bold"/>
              </a:rPr>
              <a:t> 3-7gg</a:t>
            </a:r>
            <a:endParaRPr lang="en-US" sz="2400" dirty="0">
              <a:solidFill>
                <a:schemeClr val="tx2"/>
              </a:solidFill>
              <a:latin typeface="Calibri (MS)"/>
              <a:ea typeface="Calibri (MS)"/>
              <a:cs typeface="Calibri (MS)"/>
              <a:sym typeface="Calibri (MS)"/>
            </a:endParaRPr>
          </a:p>
        </p:txBody>
      </p:sp>
      <p:grpSp>
        <p:nvGrpSpPr>
          <p:cNvPr id="19" name="Group 19"/>
          <p:cNvGrpSpPr>
            <a:grpSpLocks noChangeAspect="1"/>
          </p:cNvGrpSpPr>
          <p:nvPr/>
        </p:nvGrpSpPr>
        <p:grpSpPr>
          <a:xfrm>
            <a:off x="14904990" y="5536414"/>
            <a:ext cx="2526917" cy="3507226"/>
            <a:chOff x="0" y="0"/>
            <a:chExt cx="3369222" cy="4676302"/>
          </a:xfrm>
        </p:grpSpPr>
        <p:sp>
          <p:nvSpPr>
            <p:cNvPr id="20" name="Freeform 20" descr="Immagine che contiene testo, menu, cibo, pasta  Il contenuto generato dall'IA potrebbe non essere corretto."/>
            <p:cNvSpPr/>
            <p:nvPr/>
          </p:nvSpPr>
          <p:spPr>
            <a:xfrm>
              <a:off x="0" y="0"/>
              <a:ext cx="3369183" cy="4676267"/>
            </a:xfrm>
            <a:custGeom>
              <a:avLst/>
              <a:gdLst/>
              <a:ahLst/>
              <a:cxnLst/>
              <a:rect l="l" t="t" r="r" b="b"/>
              <a:pathLst>
                <a:path w="3369183" h="4676267">
                  <a:moveTo>
                    <a:pt x="0" y="0"/>
                  </a:moveTo>
                  <a:lnTo>
                    <a:pt x="3369183" y="0"/>
                  </a:lnTo>
                  <a:lnTo>
                    <a:pt x="3369183" y="4676267"/>
                  </a:lnTo>
                  <a:lnTo>
                    <a:pt x="0" y="4676267"/>
                  </a:lnTo>
                  <a:lnTo>
                    <a:pt x="0" y="0"/>
                  </a:lnTo>
                  <a:close/>
                </a:path>
              </a:pathLst>
            </a:custGeom>
            <a:blipFill>
              <a:blip r:embed="rId5"/>
              <a:stretch>
                <a:fillRect t="-78" r="-1" b="-79"/>
              </a:stretch>
            </a:blipFill>
          </p:spPr>
          <p:txBody>
            <a:bodyPr/>
            <a:lstStyle/>
            <a:p>
              <a:endParaRPr lang="it-IT"/>
            </a:p>
          </p:txBody>
        </p:sp>
      </p:grpSp>
      <p:grpSp>
        <p:nvGrpSpPr>
          <p:cNvPr id="21" name="Group 21"/>
          <p:cNvGrpSpPr>
            <a:grpSpLocks noChangeAspect="1"/>
          </p:cNvGrpSpPr>
          <p:nvPr/>
        </p:nvGrpSpPr>
        <p:grpSpPr>
          <a:xfrm>
            <a:off x="14904990" y="870294"/>
            <a:ext cx="2777763" cy="985894"/>
            <a:chOff x="0" y="0"/>
            <a:chExt cx="3703684" cy="1314526"/>
          </a:xfrm>
        </p:grpSpPr>
        <p:sp>
          <p:nvSpPr>
            <p:cNvPr id="22" name="Freeform 22"/>
            <p:cNvSpPr/>
            <p:nvPr/>
          </p:nvSpPr>
          <p:spPr>
            <a:xfrm>
              <a:off x="0" y="0"/>
              <a:ext cx="3703701" cy="1314577"/>
            </a:xfrm>
            <a:custGeom>
              <a:avLst/>
              <a:gdLst/>
              <a:ahLst/>
              <a:cxnLst/>
              <a:rect l="l" t="t" r="r" b="b"/>
              <a:pathLst>
                <a:path w="3703701" h="1314577">
                  <a:moveTo>
                    <a:pt x="0" y="0"/>
                  </a:moveTo>
                  <a:lnTo>
                    <a:pt x="3703701" y="0"/>
                  </a:lnTo>
                  <a:lnTo>
                    <a:pt x="3703701" y="1314577"/>
                  </a:lnTo>
                  <a:lnTo>
                    <a:pt x="0" y="1314577"/>
                  </a:lnTo>
                  <a:lnTo>
                    <a:pt x="0" y="0"/>
                  </a:lnTo>
                  <a:close/>
                </a:path>
              </a:pathLst>
            </a:custGeom>
            <a:blipFill>
              <a:blip r:embed="rId6"/>
              <a:stretch>
                <a:fillRect b="3"/>
              </a:stretch>
            </a:blipFill>
          </p:spPr>
          <p:txBody>
            <a:bodyPr/>
            <a:lstStyle/>
            <a:p>
              <a:endParaRPr lang="it-IT"/>
            </a:p>
          </p:txBody>
        </p:sp>
      </p:grpSp>
      <p:sp>
        <p:nvSpPr>
          <p:cNvPr id="23" name="TextBox 23"/>
          <p:cNvSpPr txBox="1"/>
          <p:nvPr/>
        </p:nvSpPr>
        <p:spPr>
          <a:xfrm>
            <a:off x="217890" y="2220347"/>
            <a:ext cx="5976489" cy="1159548"/>
          </a:xfrm>
          <a:prstGeom prst="rect">
            <a:avLst/>
          </a:prstGeom>
        </p:spPr>
        <p:txBody>
          <a:bodyPr lIns="0" tIns="0" rIns="0" bIns="0" rtlCol="0" anchor="t">
            <a:spAutoFit/>
          </a:bodyPr>
          <a:lstStyle/>
          <a:p>
            <a:pPr marL="0" algn="just" rtl="0" eaLnBrk="1" latinLnBrk="0" hangingPunct="1">
              <a:lnSpc>
                <a:spcPts val="3000"/>
              </a:lnSpc>
              <a:buNone/>
            </a:pPr>
            <a:r>
              <a:rPr lang="it-IT" sz="3000" i="1" dirty="0">
                <a:solidFill>
                  <a:srgbClr val="1F497D"/>
                </a:solidFill>
                <a:effectLst/>
                <a:latin typeface="Calibri (MS) Bold Italics" panose="020B0604020202020204" charset="0"/>
              </a:rPr>
              <a:t>BIB e LAP</a:t>
            </a:r>
            <a:endParaRPr lang="it-IT" sz="3000" dirty="0">
              <a:solidFill>
                <a:srgbClr val="1F497D"/>
              </a:solidFill>
              <a:effectLst/>
              <a:latin typeface="Calibri (MS) Bold Italics" panose="020B0604020202020204" charset="0"/>
            </a:endParaRPr>
          </a:p>
          <a:p>
            <a:pPr marL="0" algn="just" rtl="0" eaLnBrk="1" latinLnBrk="0" hangingPunct="1">
              <a:lnSpc>
                <a:spcPts val="3000"/>
              </a:lnSpc>
              <a:buFont typeface="Arial" panose="020B0604020202020204" pitchFamily="34" charset="0"/>
              <a:buChar char="•"/>
            </a:pPr>
            <a:r>
              <a:rPr lang="it-IT" sz="3000" dirty="0">
                <a:solidFill>
                  <a:srgbClr val="1F497D"/>
                </a:solidFill>
                <a:effectLst/>
                <a:latin typeface="+mj-lt"/>
              </a:rPr>
              <a:t>Inizio </a:t>
            </a:r>
            <a:r>
              <a:rPr lang="it-IT" sz="3000" b="1" dirty="0">
                <a:solidFill>
                  <a:srgbClr val="1F497D"/>
                </a:solidFill>
                <a:effectLst/>
                <a:latin typeface="+mj-lt"/>
              </a:rPr>
              <a:t>subito dopo l’intervento</a:t>
            </a:r>
            <a:r>
              <a:rPr lang="it-IT" sz="3000" dirty="0">
                <a:solidFill>
                  <a:srgbClr val="1F497D"/>
                </a:solidFill>
                <a:effectLst/>
                <a:latin typeface="+mj-lt"/>
              </a:rPr>
              <a:t>, dura da 1 a 4 settimane</a:t>
            </a:r>
            <a:r>
              <a:rPr lang="it-IT" sz="3000" dirty="0">
                <a:solidFill>
                  <a:srgbClr val="1F497D"/>
                </a:solidFill>
                <a:effectLst/>
                <a:latin typeface="Calibri (MS) Bold Italics" panose="020B0604020202020204" charset="0"/>
              </a:rPr>
              <a:t>.</a:t>
            </a:r>
            <a:endParaRPr lang="en-US" sz="2700" dirty="0">
              <a:solidFill>
                <a:schemeClr val="tx2"/>
              </a:solidFill>
              <a:latin typeface="Calibri (MS)"/>
              <a:ea typeface="Calibri (MS)"/>
              <a:cs typeface="Calibri (MS)"/>
              <a:sym typeface="Calibri (MS)"/>
            </a:endParaRPr>
          </a:p>
        </p:txBody>
      </p:sp>
      <p:sp>
        <p:nvSpPr>
          <p:cNvPr id="24" name="TextBox 24"/>
          <p:cNvSpPr txBox="1"/>
          <p:nvPr/>
        </p:nvSpPr>
        <p:spPr>
          <a:xfrm>
            <a:off x="217890" y="5562151"/>
            <a:ext cx="8159517" cy="732060"/>
          </a:xfrm>
          <a:prstGeom prst="rect">
            <a:avLst/>
          </a:prstGeom>
        </p:spPr>
        <p:txBody>
          <a:bodyPr lIns="0" tIns="0" rIns="0" bIns="0" rtlCol="0" anchor="t">
            <a:spAutoFit/>
          </a:bodyPr>
          <a:lstStyle/>
          <a:p>
            <a:pPr algn="l">
              <a:lnSpc>
                <a:spcPts val="2879"/>
              </a:lnSpc>
            </a:pPr>
            <a:r>
              <a:rPr lang="en-US" sz="2400" b="1" dirty="0" err="1">
                <a:solidFill>
                  <a:schemeClr val="tx2"/>
                </a:solidFill>
                <a:latin typeface="Calibri (MS) Bold"/>
                <a:ea typeface="Calibri (MS) Bold"/>
                <a:cs typeface="Calibri (MS) Bold"/>
                <a:sym typeface="Calibri (MS) Bold"/>
              </a:rPr>
              <a:t>Interventi</a:t>
            </a:r>
            <a:r>
              <a:rPr lang="en-US" sz="2400" b="1" dirty="0">
                <a:solidFill>
                  <a:schemeClr val="tx2"/>
                </a:solidFill>
                <a:latin typeface="Calibri (MS) Bold"/>
                <a:ea typeface="Calibri (MS) Bold"/>
                <a:cs typeface="Calibri (MS) Bold"/>
                <a:sym typeface="Calibri (MS) Bold"/>
              </a:rPr>
              <a:t> </a:t>
            </a:r>
            <a:r>
              <a:rPr lang="en-US" sz="2400" b="1" dirty="0" err="1">
                <a:solidFill>
                  <a:schemeClr val="tx2"/>
                </a:solidFill>
                <a:latin typeface="Calibri (MS) Bold"/>
                <a:ea typeface="Calibri (MS) Bold"/>
                <a:cs typeface="Calibri (MS) Bold"/>
                <a:sym typeface="Calibri (MS) Bold"/>
              </a:rPr>
              <a:t>malassorbitivi</a:t>
            </a:r>
            <a:r>
              <a:rPr lang="en-US" sz="2400" b="1" dirty="0">
                <a:solidFill>
                  <a:schemeClr val="tx2"/>
                </a:solidFill>
                <a:latin typeface="Calibri (MS) Bold"/>
                <a:ea typeface="Calibri (MS) Bold"/>
                <a:cs typeface="Calibri (MS) Bold"/>
                <a:sym typeface="Calibri (MS) Bold"/>
              </a:rPr>
              <a:t> (bypass, </a:t>
            </a:r>
            <a:r>
              <a:rPr lang="en-US" sz="2400" b="1" dirty="0" err="1">
                <a:solidFill>
                  <a:schemeClr val="tx2"/>
                </a:solidFill>
                <a:latin typeface="Calibri (MS) Bold"/>
                <a:ea typeface="Calibri (MS) Bold"/>
                <a:cs typeface="Calibri (MS) Bold"/>
                <a:sym typeface="Calibri (MS) Bold"/>
              </a:rPr>
              <a:t>diversione</a:t>
            </a:r>
            <a:r>
              <a:rPr lang="en-US" sz="2400" b="1" dirty="0">
                <a:solidFill>
                  <a:schemeClr val="tx2"/>
                </a:solidFill>
                <a:latin typeface="Calibri (MS) Bold"/>
                <a:ea typeface="Calibri (MS) Bold"/>
                <a:cs typeface="Calibri (MS) Bold"/>
                <a:sym typeface="Calibri (MS) Bold"/>
              </a:rPr>
              <a:t> </a:t>
            </a:r>
            <a:r>
              <a:rPr lang="en-US" sz="2400" b="1" dirty="0" err="1">
                <a:solidFill>
                  <a:schemeClr val="tx2"/>
                </a:solidFill>
                <a:latin typeface="Calibri (MS) Bold"/>
                <a:ea typeface="Calibri (MS) Bold"/>
                <a:cs typeface="Calibri (MS) Bold"/>
                <a:sym typeface="Calibri (MS) Bold"/>
              </a:rPr>
              <a:t>biliopancreatica</a:t>
            </a:r>
            <a:r>
              <a:rPr lang="en-US" sz="2400" b="1" dirty="0">
                <a:solidFill>
                  <a:schemeClr val="tx2"/>
                </a:solidFill>
                <a:latin typeface="Calibri (MS) Bold"/>
                <a:ea typeface="Calibri (MS) Bold"/>
                <a:cs typeface="Calibri (MS) Bold"/>
                <a:sym typeface="Calibri (MS) Bold"/>
              </a:rPr>
              <a:t>)</a:t>
            </a:r>
          </a:p>
          <a:p>
            <a:pPr marL="434340" lvl="1" indent="-217170" algn="l">
              <a:lnSpc>
                <a:spcPts val="2879"/>
              </a:lnSpc>
              <a:buFont typeface="Arial"/>
              <a:buChar char="•"/>
            </a:pPr>
            <a:r>
              <a:rPr lang="en-US" sz="2400" dirty="0" err="1">
                <a:solidFill>
                  <a:schemeClr val="tx2"/>
                </a:solidFill>
                <a:latin typeface="Calibri (MS)"/>
                <a:ea typeface="Calibri (MS) Bold"/>
                <a:cs typeface="Calibri (MS)"/>
                <a:sym typeface="Calibri (MS)"/>
              </a:rPr>
              <a:t>Inizio</a:t>
            </a:r>
            <a:r>
              <a:rPr lang="en-US" sz="2400" b="1" dirty="0">
                <a:solidFill>
                  <a:schemeClr val="tx2"/>
                </a:solidFill>
                <a:latin typeface="Calibri (MS)"/>
                <a:ea typeface="Calibri (MS) Bold"/>
                <a:cs typeface="Calibri (MS)"/>
                <a:sym typeface="Calibri (MS)"/>
              </a:rPr>
              <a:t> </a:t>
            </a:r>
            <a:r>
              <a:rPr lang="en-US" sz="2400" b="1" dirty="0" err="1">
                <a:solidFill>
                  <a:schemeClr val="tx2"/>
                </a:solidFill>
                <a:latin typeface="Calibri (MS) Bold"/>
                <a:ea typeface="Calibri (MS) Bold"/>
                <a:cs typeface="Calibri (MS) Bold"/>
                <a:sym typeface="Calibri (MS) Bold"/>
              </a:rPr>
              <a:t>nelle</a:t>
            </a:r>
            <a:r>
              <a:rPr lang="en-US" sz="2400" b="1" dirty="0">
                <a:solidFill>
                  <a:schemeClr val="tx2"/>
                </a:solidFill>
                <a:latin typeface="Calibri (MS) Bold"/>
                <a:ea typeface="Calibri (MS) Bold"/>
                <a:cs typeface="Calibri (MS) Bold"/>
                <a:sym typeface="Calibri (MS) Bold"/>
              </a:rPr>
              <a:t> prime 24-48 ore </a:t>
            </a:r>
            <a:r>
              <a:rPr lang="en-US" sz="2400" dirty="0">
                <a:solidFill>
                  <a:schemeClr val="tx2"/>
                </a:solidFill>
                <a:latin typeface="Calibri (MS)"/>
                <a:ea typeface="Calibri (MS)"/>
                <a:cs typeface="Calibri (MS)"/>
                <a:sym typeface="Calibri (MS)"/>
              </a:rPr>
              <a:t>per 1-2 </a:t>
            </a:r>
            <a:r>
              <a:rPr lang="en-US" sz="2400" dirty="0" err="1">
                <a:solidFill>
                  <a:schemeClr val="tx2"/>
                </a:solidFill>
                <a:latin typeface="Calibri (MS)"/>
                <a:ea typeface="Calibri (MS)"/>
                <a:cs typeface="Calibri (MS)"/>
                <a:sym typeface="Calibri (MS)"/>
              </a:rPr>
              <a:t>settimane</a:t>
            </a:r>
            <a:r>
              <a:rPr lang="en-US" sz="2400" dirty="0">
                <a:solidFill>
                  <a:schemeClr val="tx2"/>
                </a:solidFill>
                <a:latin typeface="Calibri (MS)"/>
                <a:ea typeface="Calibri (MS)"/>
                <a:cs typeface="Calibri (MS)"/>
                <a:sym typeface="Calibri (MS)"/>
              </a:rPr>
              <a:t>..</a:t>
            </a:r>
          </a:p>
        </p:txBody>
      </p:sp>
      <p:sp>
        <p:nvSpPr>
          <p:cNvPr id="25" name="TextBox 25"/>
          <p:cNvSpPr txBox="1"/>
          <p:nvPr/>
        </p:nvSpPr>
        <p:spPr>
          <a:xfrm>
            <a:off x="241953" y="15990"/>
            <a:ext cx="9196129" cy="2405925"/>
          </a:xfrm>
          <a:prstGeom prst="rect">
            <a:avLst/>
          </a:prstGeom>
        </p:spPr>
        <p:txBody>
          <a:bodyPr lIns="0" tIns="0" rIns="0" bIns="0" rtlCol="0" anchor="t">
            <a:spAutoFit/>
          </a:bodyPr>
          <a:lstStyle/>
          <a:p>
            <a:pPr algn="ctr">
              <a:lnSpc>
                <a:spcPts val="8640"/>
              </a:lnSpc>
            </a:pPr>
            <a:r>
              <a:rPr lang="en-US" sz="7200" dirty="0" err="1">
                <a:solidFill>
                  <a:srgbClr val="4A66AC"/>
                </a:solidFill>
                <a:latin typeface="Calibri (MS)"/>
                <a:ea typeface="Calibri (MS)"/>
                <a:cs typeface="Calibri (MS)"/>
                <a:sym typeface="Calibri (MS)"/>
              </a:rPr>
              <a:t>Progressione</a:t>
            </a:r>
            <a:r>
              <a:rPr lang="en-US" sz="7200" dirty="0">
                <a:solidFill>
                  <a:srgbClr val="4A66AC"/>
                </a:solidFill>
                <a:latin typeface="Calibri (MS)"/>
                <a:ea typeface="Calibri (MS)"/>
                <a:cs typeface="Calibri (MS)"/>
                <a:sym typeface="Calibri (MS)"/>
              </a:rPr>
              <a:t> </a:t>
            </a:r>
            <a:r>
              <a:rPr lang="en-US" sz="7200" dirty="0" err="1">
                <a:solidFill>
                  <a:srgbClr val="4A66AC"/>
                </a:solidFill>
                <a:latin typeface="Calibri (MS)"/>
                <a:ea typeface="Calibri (MS)"/>
                <a:cs typeface="Calibri (MS)"/>
                <a:sym typeface="Calibri (MS)"/>
              </a:rPr>
              <a:t>alimentare</a:t>
            </a:r>
            <a:endParaRPr lang="en-US" sz="7200" dirty="0">
              <a:solidFill>
                <a:srgbClr val="4A66AC"/>
              </a:solidFill>
              <a:latin typeface="Calibri (MS)"/>
              <a:ea typeface="Calibri (MS)"/>
              <a:cs typeface="Calibri (MS)"/>
              <a:sym typeface="Calibri (MS)"/>
            </a:endParaRPr>
          </a:p>
          <a:p>
            <a:pPr algn="ctr">
              <a:lnSpc>
                <a:spcPts val="8640"/>
              </a:lnSpc>
            </a:pPr>
            <a:r>
              <a:rPr lang="en-US" sz="7200" dirty="0">
                <a:solidFill>
                  <a:srgbClr val="4A66AC"/>
                </a:solidFill>
                <a:latin typeface="Calibri (MS)"/>
                <a:ea typeface="Calibri (MS)"/>
                <a:cs typeface="Calibri (MS)"/>
                <a:sym typeface="Calibri (MS)"/>
              </a:rPr>
              <a:t> </a:t>
            </a:r>
            <a:r>
              <a:rPr lang="en-US" sz="7200" dirty="0" err="1">
                <a:solidFill>
                  <a:srgbClr val="4A66AC"/>
                </a:solidFill>
                <a:latin typeface="Calibri (MS)"/>
                <a:ea typeface="Calibri (MS)"/>
                <a:cs typeface="Calibri (MS)"/>
                <a:sym typeface="Calibri (MS)"/>
              </a:rPr>
              <a:t>variabile</a:t>
            </a:r>
            <a:endParaRPr lang="en-US" sz="7200" dirty="0">
              <a:solidFill>
                <a:srgbClr val="4A66AC"/>
              </a:solidFill>
              <a:latin typeface="Calibri (MS)"/>
              <a:ea typeface="Calibri (MS)"/>
              <a:cs typeface="Calibri (MS)"/>
              <a:sym typeface="Calibri (MS)"/>
            </a:endParaRPr>
          </a:p>
        </p:txBody>
      </p:sp>
      <p:sp>
        <p:nvSpPr>
          <p:cNvPr id="26" name="TextBox 26"/>
          <p:cNvSpPr txBox="1"/>
          <p:nvPr/>
        </p:nvSpPr>
        <p:spPr>
          <a:xfrm>
            <a:off x="3951608" y="7250422"/>
            <a:ext cx="10450192" cy="1642566"/>
          </a:xfrm>
          <a:prstGeom prst="rect">
            <a:avLst/>
          </a:prstGeom>
        </p:spPr>
        <p:txBody>
          <a:bodyPr wrap="square" lIns="0" tIns="0" rIns="0" bIns="0" rtlCol="0" anchor="t">
            <a:spAutoFit/>
          </a:bodyPr>
          <a:lstStyle/>
          <a:p>
            <a:pPr marL="380048" lvl="1" indent="-190024" algn="l">
              <a:lnSpc>
                <a:spcPts val="2520"/>
              </a:lnSpc>
              <a:buFont typeface="Arial"/>
              <a:buChar char="•"/>
            </a:pPr>
            <a:r>
              <a:rPr lang="en-US" sz="2100" b="1" dirty="0">
                <a:solidFill>
                  <a:schemeClr val="tx2"/>
                </a:solidFill>
                <a:latin typeface="Calibri (MS) Bold"/>
                <a:ea typeface="Calibri (MS) Bold"/>
                <a:cs typeface="Calibri (MS) Bold"/>
                <a:sym typeface="Calibri (MS) Bold"/>
              </a:rPr>
              <a:t>Timing </a:t>
            </a:r>
            <a:r>
              <a:rPr lang="en-US" sz="2100" b="1" dirty="0" err="1">
                <a:solidFill>
                  <a:schemeClr val="tx2"/>
                </a:solidFill>
                <a:latin typeface="Calibri (MS) Bold"/>
                <a:ea typeface="Calibri (MS) Bold"/>
                <a:cs typeface="Calibri (MS) Bold"/>
                <a:sym typeface="Calibri (MS) Bold"/>
              </a:rPr>
              <a:t>dei</a:t>
            </a:r>
            <a:r>
              <a:rPr lang="en-US" sz="2100" b="1" dirty="0">
                <a:solidFill>
                  <a:schemeClr val="tx2"/>
                </a:solidFill>
                <a:latin typeface="Calibri (MS) Bold"/>
                <a:ea typeface="Calibri (MS) Bold"/>
                <a:cs typeface="Calibri (MS) Bold"/>
                <a:sym typeface="Calibri (MS) Bold"/>
              </a:rPr>
              <a:t> </a:t>
            </a:r>
            <a:r>
              <a:rPr lang="en-US" sz="2100" b="1" dirty="0" err="1">
                <a:solidFill>
                  <a:schemeClr val="tx2"/>
                </a:solidFill>
                <a:latin typeface="Calibri (MS) Bold"/>
                <a:ea typeface="Calibri (MS) Bold"/>
                <a:cs typeface="Calibri (MS) Bold"/>
                <a:sym typeface="Calibri (MS) Bold"/>
              </a:rPr>
              <a:t>pasti</a:t>
            </a:r>
            <a:r>
              <a:rPr lang="en-US" sz="2100" b="1" dirty="0">
                <a:solidFill>
                  <a:schemeClr val="tx2"/>
                </a:solidFill>
                <a:latin typeface="Calibri (MS) Bold"/>
                <a:ea typeface="Calibri (MS) Bold"/>
                <a:cs typeface="Calibri (MS) Bold"/>
                <a:sym typeface="Calibri (MS) Bold"/>
              </a:rPr>
              <a:t> (5-6 </a:t>
            </a:r>
            <a:r>
              <a:rPr lang="en-US" sz="2100" b="1" dirty="0" err="1">
                <a:solidFill>
                  <a:schemeClr val="tx2"/>
                </a:solidFill>
                <a:latin typeface="Calibri (MS) Bold"/>
                <a:ea typeface="Calibri (MS) Bold"/>
                <a:cs typeface="Calibri (MS) Bold"/>
                <a:sym typeface="Calibri (MS) Bold"/>
              </a:rPr>
              <a:t>pasti</a:t>
            </a:r>
            <a:r>
              <a:rPr lang="en-US" sz="2100" b="1" dirty="0">
                <a:solidFill>
                  <a:schemeClr val="tx2"/>
                </a:solidFill>
                <a:latin typeface="Calibri (MS) Bold"/>
                <a:ea typeface="Calibri (MS) Bold"/>
                <a:cs typeface="Calibri (MS) Bold"/>
                <a:sym typeface="Calibri (MS) Bold"/>
              </a:rPr>
              <a:t> </a:t>
            </a:r>
            <a:r>
              <a:rPr lang="en-US" sz="2100" b="1" dirty="0" err="1">
                <a:solidFill>
                  <a:schemeClr val="tx2"/>
                </a:solidFill>
                <a:latin typeface="Calibri (MS) Bold"/>
                <a:ea typeface="Calibri (MS) Bold"/>
                <a:cs typeface="Calibri (MS) Bold"/>
                <a:sym typeface="Calibri (MS) Bold"/>
              </a:rPr>
              <a:t>nella</a:t>
            </a:r>
            <a:r>
              <a:rPr lang="en-US" sz="2100" b="1" dirty="0">
                <a:solidFill>
                  <a:schemeClr val="tx2"/>
                </a:solidFill>
                <a:latin typeface="Calibri (MS) Bold"/>
                <a:ea typeface="Calibri (MS) Bold"/>
                <a:cs typeface="Calibri (MS) Bold"/>
                <a:sym typeface="Calibri (MS) Bold"/>
              </a:rPr>
              <a:t> </a:t>
            </a:r>
            <a:r>
              <a:rPr lang="en-US" sz="2100" b="1" dirty="0" err="1">
                <a:solidFill>
                  <a:schemeClr val="tx2"/>
                </a:solidFill>
                <a:latin typeface="Calibri (MS) Bold"/>
                <a:ea typeface="Calibri (MS) Bold"/>
                <a:cs typeface="Calibri (MS) Bold"/>
                <a:sym typeface="Calibri (MS) Bold"/>
              </a:rPr>
              <a:t>giornata</a:t>
            </a:r>
            <a:r>
              <a:rPr lang="en-US" sz="2100" b="1" dirty="0">
                <a:solidFill>
                  <a:schemeClr val="tx2"/>
                </a:solidFill>
                <a:latin typeface="Calibri (MS) Bold"/>
                <a:ea typeface="Calibri (MS) Bold"/>
                <a:cs typeface="Calibri (MS) Bold"/>
                <a:sym typeface="Calibri (MS) Bold"/>
              </a:rPr>
              <a:t>)</a:t>
            </a:r>
          </a:p>
          <a:p>
            <a:pPr marL="380048" lvl="1" indent="-190024" algn="l">
              <a:lnSpc>
                <a:spcPts val="2520"/>
              </a:lnSpc>
              <a:buFont typeface="Arial"/>
              <a:buChar char="•"/>
            </a:pPr>
            <a:r>
              <a:rPr lang="en-US" sz="2100" b="1" dirty="0" err="1">
                <a:solidFill>
                  <a:schemeClr val="tx2"/>
                </a:solidFill>
                <a:latin typeface="Calibri (MS) Bold"/>
                <a:ea typeface="Calibri (MS) Bold"/>
                <a:cs typeface="Calibri (MS) Bold"/>
                <a:sym typeface="Calibri (MS) Bold"/>
              </a:rPr>
              <a:t>Ingerire</a:t>
            </a:r>
            <a:r>
              <a:rPr lang="en-US" sz="2100" b="1" dirty="0">
                <a:solidFill>
                  <a:schemeClr val="tx2"/>
                </a:solidFill>
                <a:latin typeface="Calibri (MS) Bold"/>
                <a:ea typeface="Calibri (MS) Bold"/>
                <a:cs typeface="Calibri (MS) Bold"/>
                <a:sym typeface="Calibri (MS) Bold"/>
              </a:rPr>
              <a:t> </a:t>
            </a:r>
            <a:r>
              <a:rPr lang="en-US" sz="2100" b="1" dirty="0" err="1">
                <a:solidFill>
                  <a:schemeClr val="tx2"/>
                </a:solidFill>
                <a:latin typeface="Calibri (MS) Bold"/>
                <a:ea typeface="Calibri (MS) Bold"/>
                <a:cs typeface="Calibri (MS) Bold"/>
                <a:sym typeface="Calibri (MS) Bold"/>
              </a:rPr>
              <a:t>piccoli</a:t>
            </a:r>
            <a:r>
              <a:rPr lang="en-US" sz="2100" b="1" dirty="0">
                <a:solidFill>
                  <a:schemeClr val="tx2"/>
                </a:solidFill>
                <a:latin typeface="Calibri (MS) Bold"/>
                <a:ea typeface="Calibri (MS) Bold"/>
                <a:cs typeface="Calibri (MS) Bold"/>
                <a:sym typeface="Calibri (MS) Bold"/>
              </a:rPr>
              <a:t> </a:t>
            </a:r>
            <a:r>
              <a:rPr lang="en-US" sz="2100" b="1" dirty="0" err="1">
                <a:solidFill>
                  <a:schemeClr val="tx2"/>
                </a:solidFill>
                <a:latin typeface="Calibri (MS) Bold"/>
                <a:ea typeface="Calibri (MS) Bold"/>
                <a:cs typeface="Calibri (MS) Bold"/>
                <a:sym typeface="Calibri (MS) Bold"/>
              </a:rPr>
              <a:t>bocconi</a:t>
            </a:r>
            <a:r>
              <a:rPr lang="en-US" sz="2100" b="1" dirty="0">
                <a:solidFill>
                  <a:schemeClr val="tx2"/>
                </a:solidFill>
                <a:latin typeface="Calibri (MS) Bold"/>
                <a:ea typeface="Calibri (MS) Bold"/>
                <a:cs typeface="Calibri (MS) Bold"/>
                <a:sym typeface="Calibri (MS) Bold"/>
              </a:rPr>
              <a:t> e </a:t>
            </a:r>
            <a:r>
              <a:rPr lang="en-US" sz="2100" b="1" dirty="0" err="1">
                <a:solidFill>
                  <a:schemeClr val="tx2"/>
                </a:solidFill>
                <a:latin typeface="Calibri (MS) Bold"/>
                <a:ea typeface="Calibri (MS) Bold"/>
                <a:cs typeface="Calibri (MS) Bold"/>
                <a:sym typeface="Calibri (MS) Bold"/>
              </a:rPr>
              <a:t>masticarli</a:t>
            </a:r>
            <a:r>
              <a:rPr lang="en-US" sz="2100" b="1" dirty="0">
                <a:solidFill>
                  <a:schemeClr val="tx2"/>
                </a:solidFill>
                <a:latin typeface="Calibri (MS) Bold"/>
                <a:ea typeface="Calibri (MS) Bold"/>
                <a:cs typeface="Calibri (MS) Bold"/>
                <a:sym typeface="Calibri (MS) Bold"/>
              </a:rPr>
              <a:t> </a:t>
            </a:r>
            <a:r>
              <a:rPr lang="en-US" sz="2100" b="1" dirty="0" err="1">
                <a:solidFill>
                  <a:schemeClr val="tx2"/>
                </a:solidFill>
                <a:latin typeface="Calibri (MS) Bold"/>
                <a:ea typeface="Calibri (MS) Bold"/>
                <a:cs typeface="Calibri (MS) Bold"/>
                <a:sym typeface="Calibri (MS) Bold"/>
              </a:rPr>
              <a:t>adeguatamente</a:t>
            </a:r>
            <a:r>
              <a:rPr lang="en-US" sz="2100" b="1" dirty="0">
                <a:solidFill>
                  <a:schemeClr val="tx2"/>
                </a:solidFill>
                <a:latin typeface="Calibri (MS) Bold"/>
                <a:ea typeface="Calibri (MS) Bold"/>
                <a:cs typeface="Calibri (MS) Bold"/>
                <a:sym typeface="Calibri (MS) Bold"/>
              </a:rPr>
              <a:t> ( </a:t>
            </a:r>
            <a:r>
              <a:rPr lang="en-US" sz="2100" b="1" dirty="0" err="1">
                <a:solidFill>
                  <a:schemeClr val="tx2"/>
                </a:solidFill>
                <a:latin typeface="Calibri (MS) Bold"/>
                <a:ea typeface="Calibri (MS) Bold"/>
                <a:cs typeface="Calibri (MS) Bold"/>
                <a:sym typeface="Calibri (MS) Bold"/>
              </a:rPr>
              <a:t>almeno</a:t>
            </a:r>
            <a:r>
              <a:rPr lang="en-US" sz="2100" b="1" dirty="0">
                <a:solidFill>
                  <a:schemeClr val="tx2"/>
                </a:solidFill>
                <a:latin typeface="Calibri (MS) Bold"/>
                <a:ea typeface="Calibri (MS) Bold"/>
                <a:cs typeface="Calibri (MS) Bold"/>
                <a:sym typeface="Calibri (MS) Bold"/>
              </a:rPr>
              <a:t> 30 volte a </a:t>
            </a:r>
            <a:r>
              <a:rPr lang="en-US" sz="2100" b="1" dirty="0" err="1">
                <a:solidFill>
                  <a:schemeClr val="tx2"/>
                </a:solidFill>
                <a:latin typeface="Calibri (MS) Bold"/>
                <a:ea typeface="Calibri (MS) Bold"/>
                <a:cs typeface="Calibri (MS) Bold"/>
                <a:sym typeface="Calibri (MS) Bold"/>
              </a:rPr>
              <a:t>boccone</a:t>
            </a:r>
            <a:r>
              <a:rPr lang="en-US" sz="2100" b="1" dirty="0">
                <a:solidFill>
                  <a:schemeClr val="tx2"/>
                </a:solidFill>
                <a:latin typeface="Calibri (MS) Bold"/>
                <a:ea typeface="Calibri (MS) Bold"/>
                <a:cs typeface="Calibri (MS) Bold"/>
                <a:sym typeface="Calibri (MS) Bold"/>
              </a:rPr>
              <a:t>)</a:t>
            </a:r>
          </a:p>
          <a:p>
            <a:pPr marL="380048" lvl="1" indent="-190024" algn="l">
              <a:lnSpc>
                <a:spcPts val="2520"/>
              </a:lnSpc>
              <a:buFont typeface="Arial"/>
              <a:buChar char="•"/>
            </a:pPr>
            <a:r>
              <a:rPr lang="en-US" sz="2100" b="1" dirty="0" err="1">
                <a:solidFill>
                  <a:schemeClr val="tx2"/>
                </a:solidFill>
                <a:latin typeface="Calibri (MS) Bold"/>
                <a:ea typeface="Calibri (MS) Bold"/>
                <a:cs typeface="Calibri (MS) Bold"/>
                <a:sym typeface="Calibri (MS) Bold"/>
              </a:rPr>
              <a:t>Consumare</a:t>
            </a:r>
            <a:r>
              <a:rPr lang="en-US" sz="2100" b="1" dirty="0">
                <a:solidFill>
                  <a:schemeClr val="tx2"/>
                </a:solidFill>
                <a:latin typeface="Calibri (MS) Bold"/>
                <a:ea typeface="Calibri (MS) Bold"/>
                <a:cs typeface="Calibri (MS) Bold"/>
                <a:sym typeface="Calibri (MS) Bold"/>
              </a:rPr>
              <a:t> il </a:t>
            </a:r>
            <a:r>
              <a:rPr lang="en-US" sz="2100" b="1" dirty="0" err="1">
                <a:solidFill>
                  <a:schemeClr val="tx2"/>
                </a:solidFill>
                <a:latin typeface="Calibri (MS) Bold"/>
                <a:ea typeface="Calibri (MS) Bold"/>
                <a:cs typeface="Calibri (MS) Bold"/>
                <a:sym typeface="Calibri (MS) Bold"/>
              </a:rPr>
              <a:t>pasto</a:t>
            </a:r>
            <a:r>
              <a:rPr lang="en-US" sz="2100" b="1" dirty="0">
                <a:solidFill>
                  <a:schemeClr val="tx2"/>
                </a:solidFill>
                <a:latin typeface="Calibri (MS) Bold"/>
                <a:ea typeface="Calibri (MS) Bold"/>
                <a:cs typeface="Calibri (MS) Bold"/>
                <a:sym typeface="Calibri (MS) Bold"/>
              </a:rPr>
              <a:t> in 30 </a:t>
            </a:r>
            <a:r>
              <a:rPr lang="en-US" sz="2100" b="1" dirty="0" err="1">
                <a:solidFill>
                  <a:schemeClr val="tx2"/>
                </a:solidFill>
                <a:latin typeface="Calibri (MS) Bold"/>
                <a:ea typeface="Calibri (MS) Bold"/>
                <a:cs typeface="Calibri (MS) Bold"/>
                <a:sym typeface="Calibri (MS) Bold"/>
              </a:rPr>
              <a:t>minuti</a:t>
            </a:r>
            <a:endParaRPr lang="en-US" sz="2100" b="1" dirty="0">
              <a:solidFill>
                <a:schemeClr val="tx2"/>
              </a:solidFill>
              <a:latin typeface="Calibri (MS) Bold"/>
              <a:ea typeface="Calibri (MS) Bold"/>
              <a:cs typeface="Calibri (MS) Bold"/>
              <a:sym typeface="Calibri (MS) Bold"/>
            </a:endParaRPr>
          </a:p>
          <a:p>
            <a:pPr marL="380048" lvl="1" indent="-190024" algn="l">
              <a:lnSpc>
                <a:spcPts val="2520"/>
              </a:lnSpc>
              <a:buFont typeface="Arial"/>
              <a:buChar char="•"/>
            </a:pPr>
            <a:r>
              <a:rPr lang="en-US" sz="2100" b="1" dirty="0" err="1">
                <a:solidFill>
                  <a:schemeClr val="tx2"/>
                </a:solidFill>
                <a:latin typeface="Calibri (MS) Bold"/>
                <a:ea typeface="Calibri (MS) Bold"/>
                <a:cs typeface="Calibri (MS) Bold"/>
                <a:sym typeface="Calibri (MS) Bold"/>
              </a:rPr>
              <a:t>Imparare</a:t>
            </a:r>
            <a:r>
              <a:rPr lang="en-US" sz="2100" b="1" dirty="0">
                <a:solidFill>
                  <a:schemeClr val="tx2"/>
                </a:solidFill>
                <a:latin typeface="Calibri (MS) Bold"/>
                <a:ea typeface="Calibri (MS) Bold"/>
                <a:cs typeface="Calibri (MS) Bold"/>
                <a:sym typeface="Calibri (MS) Bold"/>
              </a:rPr>
              <a:t> a </a:t>
            </a:r>
            <a:r>
              <a:rPr lang="en-US" sz="2100" b="1" dirty="0" err="1">
                <a:solidFill>
                  <a:schemeClr val="tx2"/>
                </a:solidFill>
                <a:latin typeface="Calibri (MS) Bold"/>
                <a:ea typeface="Calibri (MS) Bold"/>
                <a:cs typeface="Calibri (MS) Bold"/>
                <a:sym typeface="Calibri (MS) Bold"/>
              </a:rPr>
              <a:t>riconoscere</a:t>
            </a:r>
            <a:r>
              <a:rPr lang="en-US" sz="2100" b="1" dirty="0">
                <a:solidFill>
                  <a:schemeClr val="tx2"/>
                </a:solidFill>
                <a:latin typeface="Calibri (MS) Bold"/>
                <a:ea typeface="Calibri (MS) Bold"/>
                <a:cs typeface="Calibri (MS) Bold"/>
                <a:sym typeface="Calibri (MS) Bold"/>
              </a:rPr>
              <a:t> </a:t>
            </a:r>
            <a:r>
              <a:rPr lang="en-US" sz="2100" b="1" dirty="0" err="1">
                <a:solidFill>
                  <a:schemeClr val="tx2"/>
                </a:solidFill>
                <a:latin typeface="Calibri (MS) Bold"/>
                <a:ea typeface="Calibri (MS) Bold"/>
                <a:cs typeface="Calibri (MS) Bold"/>
                <a:sym typeface="Calibri (MS) Bold"/>
              </a:rPr>
              <a:t>i</a:t>
            </a:r>
            <a:r>
              <a:rPr lang="en-US" sz="2100" b="1" dirty="0">
                <a:solidFill>
                  <a:schemeClr val="tx2"/>
                </a:solidFill>
                <a:latin typeface="Calibri (MS) Bold"/>
                <a:ea typeface="Calibri (MS) Bold"/>
                <a:cs typeface="Calibri (MS) Bold"/>
                <a:sym typeface="Calibri (MS) Bold"/>
              </a:rPr>
              <a:t> </a:t>
            </a:r>
            <a:r>
              <a:rPr lang="en-US" sz="2100" b="1" dirty="0" err="1">
                <a:solidFill>
                  <a:schemeClr val="tx2"/>
                </a:solidFill>
                <a:latin typeface="Calibri (MS) Bold"/>
                <a:ea typeface="Calibri (MS) Bold"/>
                <a:cs typeface="Calibri (MS) Bold"/>
                <a:sym typeface="Calibri (MS) Bold"/>
              </a:rPr>
              <a:t>segnali</a:t>
            </a:r>
            <a:r>
              <a:rPr lang="en-US" sz="2100" b="1" dirty="0">
                <a:solidFill>
                  <a:schemeClr val="tx2"/>
                </a:solidFill>
                <a:latin typeface="Calibri (MS) Bold"/>
                <a:ea typeface="Calibri (MS) Bold"/>
                <a:cs typeface="Calibri (MS) Bold"/>
                <a:sym typeface="Calibri (MS) Bold"/>
              </a:rPr>
              <a:t> del </a:t>
            </a:r>
            <a:r>
              <a:rPr lang="en-US" sz="2100" b="1" dirty="0" err="1">
                <a:solidFill>
                  <a:schemeClr val="tx2"/>
                </a:solidFill>
                <a:latin typeface="Calibri (MS) Bold"/>
                <a:ea typeface="Calibri (MS) Bold"/>
                <a:cs typeface="Calibri (MS) Bold"/>
                <a:sym typeface="Calibri (MS) Bold"/>
              </a:rPr>
              <a:t>corpo</a:t>
            </a:r>
            <a:r>
              <a:rPr lang="en-US" sz="2100" b="1" dirty="0">
                <a:solidFill>
                  <a:schemeClr val="tx2"/>
                </a:solidFill>
                <a:latin typeface="Calibri (MS) Bold"/>
                <a:ea typeface="Calibri (MS) Bold"/>
                <a:cs typeface="Calibri (MS) Bold"/>
                <a:sym typeface="Calibri (MS) Bold"/>
              </a:rPr>
              <a:t> (</a:t>
            </a:r>
            <a:r>
              <a:rPr lang="en-US" sz="2100" b="1" dirty="0" err="1">
                <a:solidFill>
                  <a:schemeClr val="tx2"/>
                </a:solidFill>
                <a:latin typeface="Calibri (MS) Bold"/>
                <a:ea typeface="Calibri (MS) Bold"/>
                <a:cs typeface="Calibri (MS) Bold"/>
                <a:sym typeface="Calibri (MS) Bold"/>
              </a:rPr>
              <a:t>alimenti</a:t>
            </a:r>
            <a:r>
              <a:rPr lang="en-US" sz="2100" b="1" dirty="0">
                <a:solidFill>
                  <a:schemeClr val="tx2"/>
                </a:solidFill>
                <a:latin typeface="Calibri (MS) Bold"/>
                <a:ea typeface="Calibri (MS) Bold"/>
                <a:cs typeface="Calibri (MS) Bold"/>
                <a:sym typeface="Calibri (MS) Bold"/>
              </a:rPr>
              <a:t> </a:t>
            </a:r>
            <a:r>
              <a:rPr lang="en-US" sz="2100" b="1" dirty="0" err="1">
                <a:solidFill>
                  <a:schemeClr val="tx2"/>
                </a:solidFill>
                <a:latin typeface="Calibri (MS) Bold"/>
                <a:ea typeface="Calibri (MS) Bold"/>
                <a:cs typeface="Calibri (MS) Bold"/>
                <a:sym typeface="Calibri (MS) Bold"/>
              </a:rPr>
              <a:t>difficoltosi</a:t>
            </a:r>
            <a:r>
              <a:rPr lang="en-US" sz="2100" b="1" dirty="0">
                <a:solidFill>
                  <a:schemeClr val="tx2"/>
                </a:solidFill>
                <a:latin typeface="Calibri (MS) Bold"/>
                <a:ea typeface="Calibri (MS) Bold"/>
                <a:cs typeface="Calibri (MS) Bold"/>
                <a:sym typeface="Calibri (MS) Bold"/>
              </a:rPr>
              <a:t> al </a:t>
            </a:r>
            <a:r>
              <a:rPr lang="en-US" sz="2100" b="1" dirty="0" err="1">
                <a:solidFill>
                  <a:schemeClr val="tx2"/>
                </a:solidFill>
                <a:latin typeface="Calibri (MS) Bold"/>
                <a:ea typeface="Calibri (MS) Bold"/>
                <a:cs typeface="Calibri (MS) Bold"/>
                <a:sym typeface="Calibri (MS) Bold"/>
              </a:rPr>
              <a:t>transito</a:t>
            </a:r>
            <a:r>
              <a:rPr lang="en-US" sz="2100" b="1" dirty="0">
                <a:solidFill>
                  <a:schemeClr val="tx2"/>
                </a:solidFill>
                <a:latin typeface="Calibri (MS) Bold"/>
                <a:ea typeface="Calibri (MS) Bold"/>
                <a:cs typeface="Calibri (MS) Bold"/>
                <a:sym typeface="Calibri (MS) Bold"/>
              </a:rPr>
              <a:t> e </a:t>
            </a:r>
            <a:r>
              <a:rPr lang="en-US" sz="2100" b="1" dirty="0" err="1">
                <a:solidFill>
                  <a:schemeClr val="tx2"/>
                </a:solidFill>
                <a:latin typeface="Calibri (MS) Bold"/>
                <a:ea typeface="Calibri (MS) Bold"/>
                <a:cs typeface="Calibri (MS) Bold"/>
                <a:sym typeface="Calibri (MS) Bold"/>
              </a:rPr>
              <a:t>sazietà</a:t>
            </a:r>
            <a:r>
              <a:rPr lang="en-US" sz="2100" b="1" dirty="0">
                <a:solidFill>
                  <a:schemeClr val="tx2"/>
                </a:solidFill>
                <a:latin typeface="Calibri (MS) Bold"/>
                <a:ea typeface="Calibri (MS) Bold"/>
                <a:cs typeface="Calibri (MS) Bold"/>
                <a:sym typeface="Calibri (MS) Bold"/>
              </a:rPr>
              <a:t>)</a:t>
            </a:r>
          </a:p>
          <a:p>
            <a:pPr marL="434340" lvl="1" indent="-217170" algn="l">
              <a:lnSpc>
                <a:spcPts val="2879"/>
              </a:lnSpc>
              <a:buFont typeface="Arial"/>
              <a:buChar char="•"/>
            </a:pPr>
            <a:r>
              <a:rPr lang="en-US" sz="2400" b="1" dirty="0">
                <a:solidFill>
                  <a:schemeClr val="tx2"/>
                </a:solidFill>
                <a:latin typeface="Calibri (MS) Bold"/>
                <a:ea typeface="Calibri (MS) Bold"/>
                <a:cs typeface="Calibri (MS) Bold"/>
                <a:sym typeface="Calibri (MS) Bold"/>
              </a:rPr>
              <a:t>Non </a:t>
            </a:r>
            <a:r>
              <a:rPr lang="en-US" sz="2400" b="1" dirty="0" err="1">
                <a:solidFill>
                  <a:schemeClr val="tx2"/>
                </a:solidFill>
                <a:latin typeface="Calibri (MS) Bold"/>
                <a:ea typeface="Calibri (MS) Bold"/>
                <a:cs typeface="Calibri (MS) Bold"/>
                <a:sym typeface="Calibri (MS) Bold"/>
              </a:rPr>
              <a:t>coricarsi</a:t>
            </a:r>
            <a:r>
              <a:rPr lang="en-US" sz="2400" b="1" dirty="0">
                <a:solidFill>
                  <a:schemeClr val="tx2"/>
                </a:solidFill>
                <a:latin typeface="Calibri (MS) Bold"/>
                <a:ea typeface="Calibri (MS) Bold"/>
                <a:cs typeface="Calibri (MS) Bold"/>
                <a:sym typeface="Calibri (MS) Bold"/>
              </a:rPr>
              <a:t> subito dopo il </a:t>
            </a:r>
            <a:r>
              <a:rPr lang="en-US" sz="2400" b="1" dirty="0" err="1">
                <a:solidFill>
                  <a:schemeClr val="tx2"/>
                </a:solidFill>
                <a:latin typeface="Calibri (MS) Bold"/>
                <a:ea typeface="Calibri (MS) Bold"/>
                <a:cs typeface="Calibri (MS) Bold"/>
                <a:sym typeface="Calibri (MS) Bold"/>
              </a:rPr>
              <a:t>pasti</a:t>
            </a:r>
            <a:endParaRPr lang="en-US" sz="2400" b="1" dirty="0">
              <a:solidFill>
                <a:schemeClr val="tx2"/>
              </a:solidFill>
              <a:latin typeface="Calibri (MS) Bold"/>
              <a:ea typeface="Calibri (MS) Bold"/>
              <a:cs typeface="Calibri (MS) Bold"/>
              <a:sym typeface="Calibri (MS)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17972"/>
            <a:ext cx="1554480" cy="1028700"/>
            <a:chOff x="0" y="0"/>
            <a:chExt cx="2072640" cy="1371600"/>
          </a:xfrm>
        </p:grpSpPr>
        <p:sp>
          <p:nvSpPr>
            <p:cNvPr id="3" name="Freeform 3"/>
            <p:cNvSpPr/>
            <p:nvPr/>
          </p:nvSpPr>
          <p:spPr>
            <a:xfrm>
              <a:off x="0" y="0"/>
              <a:ext cx="2072640" cy="1371600"/>
            </a:xfrm>
            <a:custGeom>
              <a:avLst/>
              <a:gdLst/>
              <a:ahLst/>
              <a:cxnLst/>
              <a:rect l="l" t="t" r="r" b="b"/>
              <a:pathLst>
                <a:path w="2072640" h="1371600">
                  <a:moveTo>
                    <a:pt x="0" y="0"/>
                  </a:moveTo>
                  <a:lnTo>
                    <a:pt x="2072640" y="0"/>
                  </a:lnTo>
                  <a:lnTo>
                    <a:pt x="2072640" y="1371600"/>
                  </a:lnTo>
                  <a:lnTo>
                    <a:pt x="0" y="1371600"/>
                  </a:lnTo>
                  <a:close/>
                </a:path>
              </a:pathLst>
            </a:custGeom>
            <a:solidFill>
              <a:srgbClr val="4A66AC"/>
            </a:solidFill>
          </p:spPr>
          <p:txBody>
            <a:bodyPr/>
            <a:lstStyle/>
            <a:p>
              <a:endParaRPr lang="it-IT"/>
            </a:p>
          </p:txBody>
        </p:sp>
      </p:grpSp>
      <p:grpSp>
        <p:nvGrpSpPr>
          <p:cNvPr id="4" name="Group 4"/>
          <p:cNvGrpSpPr/>
          <p:nvPr/>
        </p:nvGrpSpPr>
        <p:grpSpPr>
          <a:xfrm>
            <a:off x="12250102" y="15933"/>
            <a:ext cx="4286250" cy="10271066"/>
            <a:chOff x="0" y="0"/>
            <a:chExt cx="5715000" cy="13694754"/>
          </a:xfrm>
        </p:grpSpPr>
        <p:sp>
          <p:nvSpPr>
            <p:cNvPr id="5" name="Freeform 5"/>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6" name="Group 6"/>
          <p:cNvGrpSpPr>
            <a:grpSpLocks noChangeAspect="1"/>
          </p:cNvGrpSpPr>
          <p:nvPr/>
        </p:nvGrpSpPr>
        <p:grpSpPr>
          <a:xfrm>
            <a:off x="12250110" y="870294"/>
            <a:ext cx="4246922" cy="7394526"/>
            <a:chOff x="0" y="0"/>
            <a:chExt cx="5662562" cy="9859368"/>
          </a:xfrm>
        </p:grpSpPr>
        <p:sp>
          <p:nvSpPr>
            <p:cNvPr id="7" name="Freeform 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3"/>
              <a:stretch>
                <a:fillRect r="-39"/>
              </a:stretch>
            </a:blipFill>
          </p:spPr>
          <p:txBody>
            <a:bodyPr/>
            <a:lstStyle/>
            <a:p>
              <a:endParaRPr lang="it-IT"/>
            </a:p>
          </p:txBody>
        </p:sp>
      </p:grpSp>
      <p:grpSp>
        <p:nvGrpSpPr>
          <p:cNvPr id="8" name="Group 8"/>
          <p:cNvGrpSpPr/>
          <p:nvPr/>
        </p:nvGrpSpPr>
        <p:grpSpPr>
          <a:xfrm rot="-5400000">
            <a:off x="9109710" y="90156"/>
            <a:ext cx="68578" cy="18288000"/>
            <a:chOff x="0" y="0"/>
            <a:chExt cx="91438" cy="24384000"/>
          </a:xfrm>
        </p:grpSpPr>
        <p:sp>
          <p:nvSpPr>
            <p:cNvPr id="9" name="Freeform 9"/>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10" name="Group 10"/>
          <p:cNvGrpSpPr/>
          <p:nvPr/>
        </p:nvGrpSpPr>
        <p:grpSpPr>
          <a:xfrm rot="-5400000">
            <a:off x="9066069" y="196143"/>
            <a:ext cx="155865" cy="18287998"/>
            <a:chOff x="0" y="0"/>
            <a:chExt cx="207820" cy="24383998"/>
          </a:xfrm>
        </p:grpSpPr>
        <p:sp>
          <p:nvSpPr>
            <p:cNvPr id="11" name="Freeform 11"/>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2" name="Group 12"/>
          <p:cNvGrpSpPr>
            <a:grpSpLocks noChangeAspect="1"/>
          </p:cNvGrpSpPr>
          <p:nvPr/>
        </p:nvGrpSpPr>
        <p:grpSpPr>
          <a:xfrm>
            <a:off x="0" y="9417626"/>
            <a:ext cx="18288000" cy="853440"/>
            <a:chOff x="0" y="0"/>
            <a:chExt cx="24384000" cy="1137920"/>
          </a:xfrm>
        </p:grpSpPr>
        <p:sp>
          <p:nvSpPr>
            <p:cNvPr id="13" name="Freeform 13"/>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4"/>
              <a:stretch>
                <a:fillRect/>
              </a:stretch>
            </a:blipFill>
          </p:spPr>
          <p:txBody>
            <a:bodyPr/>
            <a:lstStyle/>
            <a:p>
              <a:endParaRPr lang="it-IT"/>
            </a:p>
          </p:txBody>
        </p:sp>
      </p:grpSp>
      <p:grpSp>
        <p:nvGrpSpPr>
          <p:cNvPr id="14" name="Group 14"/>
          <p:cNvGrpSpPr/>
          <p:nvPr/>
        </p:nvGrpSpPr>
        <p:grpSpPr>
          <a:xfrm>
            <a:off x="12250102" y="15934"/>
            <a:ext cx="4286250" cy="9179325"/>
            <a:chOff x="0" y="0"/>
            <a:chExt cx="5715000" cy="12239100"/>
          </a:xfrm>
        </p:grpSpPr>
        <p:sp>
          <p:nvSpPr>
            <p:cNvPr id="15" name="Freeform 15"/>
            <p:cNvSpPr/>
            <p:nvPr/>
          </p:nvSpPr>
          <p:spPr>
            <a:xfrm>
              <a:off x="0" y="0"/>
              <a:ext cx="5715000" cy="12239117"/>
            </a:xfrm>
            <a:custGeom>
              <a:avLst/>
              <a:gdLst/>
              <a:ahLst/>
              <a:cxnLst/>
              <a:rect l="l" t="t" r="r" b="b"/>
              <a:pathLst>
                <a:path w="5715000" h="12239117">
                  <a:moveTo>
                    <a:pt x="0" y="12239117"/>
                  </a:moveTo>
                  <a:lnTo>
                    <a:pt x="0" y="0"/>
                  </a:lnTo>
                  <a:lnTo>
                    <a:pt x="5715000" y="0"/>
                  </a:lnTo>
                  <a:lnTo>
                    <a:pt x="5715000" y="12239117"/>
                  </a:lnTo>
                  <a:close/>
                </a:path>
              </a:pathLst>
            </a:custGeom>
            <a:solidFill>
              <a:srgbClr val="FBFCFC"/>
            </a:solidFill>
          </p:spPr>
          <p:txBody>
            <a:bodyPr/>
            <a:lstStyle/>
            <a:p>
              <a:endParaRPr lang="it-IT"/>
            </a:p>
          </p:txBody>
        </p:sp>
      </p:grpSp>
      <p:grpSp>
        <p:nvGrpSpPr>
          <p:cNvPr id="18" name="Group 18"/>
          <p:cNvGrpSpPr/>
          <p:nvPr/>
        </p:nvGrpSpPr>
        <p:grpSpPr>
          <a:xfrm>
            <a:off x="3677026" y="-9525"/>
            <a:ext cx="10513134" cy="864740"/>
            <a:chOff x="0" y="0"/>
            <a:chExt cx="14017512" cy="1152986"/>
          </a:xfrm>
        </p:grpSpPr>
        <p:sp>
          <p:nvSpPr>
            <p:cNvPr id="19" name="Freeform 19"/>
            <p:cNvSpPr/>
            <p:nvPr/>
          </p:nvSpPr>
          <p:spPr>
            <a:xfrm>
              <a:off x="12700" y="12700"/>
              <a:ext cx="13992098" cy="1127633"/>
            </a:xfrm>
            <a:custGeom>
              <a:avLst/>
              <a:gdLst/>
              <a:ahLst/>
              <a:cxnLst/>
              <a:rect l="l" t="t" r="r" b="b"/>
              <a:pathLst>
                <a:path w="13992098" h="1127633">
                  <a:moveTo>
                    <a:pt x="0" y="0"/>
                  </a:moveTo>
                  <a:lnTo>
                    <a:pt x="13992098" y="0"/>
                  </a:lnTo>
                  <a:lnTo>
                    <a:pt x="13992098" y="1127633"/>
                  </a:lnTo>
                  <a:lnTo>
                    <a:pt x="0" y="1127633"/>
                  </a:lnTo>
                  <a:close/>
                </a:path>
              </a:pathLst>
            </a:custGeom>
            <a:solidFill>
              <a:srgbClr val="FFFFFF"/>
            </a:solidFill>
          </p:spPr>
          <p:txBody>
            <a:bodyPr/>
            <a:lstStyle/>
            <a:p>
              <a:endParaRPr lang="it-IT"/>
            </a:p>
          </p:txBody>
        </p:sp>
        <p:sp>
          <p:nvSpPr>
            <p:cNvPr id="20" name="Freeform 20"/>
            <p:cNvSpPr/>
            <p:nvPr/>
          </p:nvSpPr>
          <p:spPr>
            <a:xfrm>
              <a:off x="0" y="0"/>
              <a:ext cx="14017498" cy="1153033"/>
            </a:xfrm>
            <a:custGeom>
              <a:avLst/>
              <a:gdLst/>
              <a:ahLst/>
              <a:cxnLst/>
              <a:rect l="l" t="t" r="r" b="b"/>
              <a:pathLst>
                <a:path w="14017498" h="1153033">
                  <a:moveTo>
                    <a:pt x="12700" y="0"/>
                  </a:moveTo>
                  <a:lnTo>
                    <a:pt x="14004798" y="0"/>
                  </a:lnTo>
                  <a:cubicBezTo>
                    <a:pt x="14011783" y="0"/>
                    <a:pt x="14017498" y="5715"/>
                    <a:pt x="14017498" y="12700"/>
                  </a:cubicBezTo>
                  <a:lnTo>
                    <a:pt x="14017498" y="1140333"/>
                  </a:lnTo>
                  <a:cubicBezTo>
                    <a:pt x="14017498" y="1147318"/>
                    <a:pt x="14011783" y="1153033"/>
                    <a:pt x="14004798" y="1153033"/>
                  </a:cubicBezTo>
                  <a:lnTo>
                    <a:pt x="12700" y="1153033"/>
                  </a:lnTo>
                  <a:cubicBezTo>
                    <a:pt x="5715" y="1153033"/>
                    <a:pt x="0" y="1147318"/>
                    <a:pt x="0" y="1140333"/>
                  </a:cubicBezTo>
                  <a:lnTo>
                    <a:pt x="0" y="12700"/>
                  </a:lnTo>
                  <a:cubicBezTo>
                    <a:pt x="0" y="5715"/>
                    <a:pt x="5715" y="0"/>
                    <a:pt x="12700" y="0"/>
                  </a:cubicBezTo>
                  <a:moveTo>
                    <a:pt x="12700" y="25400"/>
                  </a:moveTo>
                  <a:lnTo>
                    <a:pt x="12700" y="12700"/>
                  </a:lnTo>
                  <a:lnTo>
                    <a:pt x="25400" y="12700"/>
                  </a:lnTo>
                  <a:lnTo>
                    <a:pt x="25400" y="1140333"/>
                  </a:lnTo>
                  <a:lnTo>
                    <a:pt x="12700" y="1140333"/>
                  </a:lnTo>
                  <a:lnTo>
                    <a:pt x="12700" y="1127633"/>
                  </a:lnTo>
                  <a:lnTo>
                    <a:pt x="14004798" y="1127633"/>
                  </a:lnTo>
                  <a:lnTo>
                    <a:pt x="14004798" y="1140333"/>
                  </a:lnTo>
                  <a:lnTo>
                    <a:pt x="13992098" y="1140333"/>
                  </a:lnTo>
                  <a:lnTo>
                    <a:pt x="13992098" y="12700"/>
                  </a:lnTo>
                  <a:lnTo>
                    <a:pt x="14004798" y="12700"/>
                  </a:lnTo>
                  <a:lnTo>
                    <a:pt x="14004798" y="25400"/>
                  </a:lnTo>
                  <a:lnTo>
                    <a:pt x="12700" y="25400"/>
                  </a:lnTo>
                  <a:close/>
                </a:path>
              </a:pathLst>
            </a:custGeom>
            <a:solidFill>
              <a:srgbClr val="FFFFFF"/>
            </a:solidFill>
          </p:spPr>
          <p:txBody>
            <a:bodyPr/>
            <a:lstStyle/>
            <a:p>
              <a:endParaRPr lang="it-IT"/>
            </a:p>
          </p:txBody>
        </p:sp>
        <p:sp>
          <p:nvSpPr>
            <p:cNvPr id="21" name="TextBox 21"/>
            <p:cNvSpPr txBox="1"/>
            <p:nvPr/>
          </p:nvSpPr>
          <p:spPr>
            <a:xfrm>
              <a:off x="0" y="-85725"/>
              <a:ext cx="14017512" cy="1238711"/>
            </a:xfrm>
            <a:prstGeom prst="rect">
              <a:avLst/>
            </a:prstGeom>
          </p:spPr>
          <p:txBody>
            <a:bodyPr lIns="50800" tIns="50800" rIns="50800" bIns="50800" rtlCol="0" anchor="ctr"/>
            <a:lstStyle/>
            <a:p>
              <a:pPr algn="ctr">
                <a:lnSpc>
                  <a:spcPts val="5040"/>
                </a:lnSpc>
              </a:pPr>
              <a:r>
                <a:rPr lang="en-US" sz="4200" b="1" u="sng">
                  <a:solidFill>
                    <a:srgbClr val="FF0000"/>
                  </a:solidFill>
                  <a:latin typeface="Calibri (MS) Bold"/>
                  <a:ea typeface="Calibri (MS) Bold"/>
                  <a:cs typeface="Calibri (MS) Bold"/>
                  <a:sym typeface="Calibri (MS) Bold"/>
                </a:rPr>
                <a:t>Timing</a:t>
              </a:r>
              <a:r>
                <a:rPr lang="en-US" sz="4200" b="1">
                  <a:solidFill>
                    <a:srgbClr val="FF0000"/>
                  </a:solidFill>
                  <a:latin typeface="Calibri (MS) Bold"/>
                  <a:ea typeface="Calibri (MS) Bold"/>
                  <a:cs typeface="Calibri (MS) Bold"/>
                  <a:sym typeface="Calibri (MS) Bold"/>
                </a:rPr>
                <a:t> </a:t>
              </a:r>
            </a:p>
          </p:txBody>
        </p:sp>
      </p:grpSp>
      <p:grpSp>
        <p:nvGrpSpPr>
          <p:cNvPr id="22" name="Group 22"/>
          <p:cNvGrpSpPr>
            <a:grpSpLocks noChangeAspect="1"/>
          </p:cNvGrpSpPr>
          <p:nvPr/>
        </p:nvGrpSpPr>
        <p:grpSpPr>
          <a:xfrm>
            <a:off x="328403" y="1132083"/>
            <a:ext cx="9657567" cy="6801816"/>
            <a:chOff x="0" y="0"/>
            <a:chExt cx="12876756" cy="9069088"/>
          </a:xfrm>
        </p:grpSpPr>
        <p:sp>
          <p:nvSpPr>
            <p:cNvPr id="23" name="Freeform 23"/>
            <p:cNvSpPr/>
            <p:nvPr/>
          </p:nvSpPr>
          <p:spPr>
            <a:xfrm>
              <a:off x="0" y="0"/>
              <a:ext cx="12876784" cy="9069070"/>
            </a:xfrm>
            <a:custGeom>
              <a:avLst/>
              <a:gdLst/>
              <a:ahLst/>
              <a:cxnLst/>
              <a:rect l="l" t="t" r="r" b="b"/>
              <a:pathLst>
                <a:path w="12876784" h="9069070">
                  <a:moveTo>
                    <a:pt x="0" y="0"/>
                  </a:moveTo>
                  <a:lnTo>
                    <a:pt x="12876784" y="0"/>
                  </a:lnTo>
                  <a:lnTo>
                    <a:pt x="12876784" y="9069070"/>
                  </a:lnTo>
                  <a:lnTo>
                    <a:pt x="0" y="9069070"/>
                  </a:lnTo>
                  <a:lnTo>
                    <a:pt x="0" y="0"/>
                  </a:lnTo>
                  <a:close/>
                </a:path>
              </a:pathLst>
            </a:custGeom>
            <a:blipFill>
              <a:blip r:embed="rId5"/>
              <a:stretch>
                <a:fillRect l="-9777" t="-24067" r="-8560" b="-7556"/>
              </a:stretch>
            </a:blipFill>
          </p:spPr>
          <p:txBody>
            <a:bodyPr/>
            <a:lstStyle/>
            <a:p>
              <a:endParaRPr lang="it-IT"/>
            </a:p>
          </p:txBody>
        </p:sp>
      </p:grpSp>
      <p:grpSp>
        <p:nvGrpSpPr>
          <p:cNvPr id="24" name="Group 24"/>
          <p:cNvGrpSpPr>
            <a:grpSpLocks noChangeAspect="1"/>
          </p:cNvGrpSpPr>
          <p:nvPr/>
        </p:nvGrpSpPr>
        <p:grpSpPr>
          <a:xfrm>
            <a:off x="11273424" y="422842"/>
            <a:ext cx="5542768" cy="1418482"/>
            <a:chOff x="0" y="0"/>
            <a:chExt cx="7390358" cy="1891310"/>
          </a:xfrm>
        </p:grpSpPr>
        <p:sp>
          <p:nvSpPr>
            <p:cNvPr id="25" name="Freeform 25"/>
            <p:cNvSpPr/>
            <p:nvPr/>
          </p:nvSpPr>
          <p:spPr>
            <a:xfrm>
              <a:off x="0" y="0"/>
              <a:ext cx="7390384" cy="1891284"/>
            </a:xfrm>
            <a:custGeom>
              <a:avLst/>
              <a:gdLst/>
              <a:ahLst/>
              <a:cxnLst/>
              <a:rect l="l" t="t" r="r" b="b"/>
              <a:pathLst>
                <a:path w="7390384" h="1891284">
                  <a:moveTo>
                    <a:pt x="0" y="0"/>
                  </a:moveTo>
                  <a:lnTo>
                    <a:pt x="7390384" y="0"/>
                  </a:lnTo>
                  <a:lnTo>
                    <a:pt x="7390384" y="1891284"/>
                  </a:lnTo>
                  <a:lnTo>
                    <a:pt x="0" y="1891284"/>
                  </a:lnTo>
                  <a:lnTo>
                    <a:pt x="0" y="0"/>
                  </a:lnTo>
                  <a:close/>
                </a:path>
              </a:pathLst>
            </a:custGeom>
            <a:blipFill>
              <a:blip r:embed="rId6"/>
              <a:stretch>
                <a:fillRect l="-23182" r="-23182" b="-1"/>
              </a:stretch>
            </a:blipFill>
          </p:spPr>
          <p:txBody>
            <a:bodyPr/>
            <a:lstStyle/>
            <a:p>
              <a:endParaRPr lang="it-IT"/>
            </a:p>
          </p:txBody>
        </p:sp>
      </p:grpSp>
      <p:sp>
        <p:nvSpPr>
          <p:cNvPr id="26" name="TextBox 26"/>
          <p:cNvSpPr txBox="1"/>
          <p:nvPr/>
        </p:nvSpPr>
        <p:spPr>
          <a:xfrm>
            <a:off x="10077410" y="2271788"/>
            <a:ext cx="8859741" cy="2591543"/>
          </a:xfrm>
          <a:prstGeom prst="rect">
            <a:avLst/>
          </a:prstGeom>
        </p:spPr>
        <p:txBody>
          <a:bodyPr lIns="0" tIns="0" rIns="0" bIns="0" rtlCol="0" anchor="t">
            <a:spAutoFit/>
          </a:bodyPr>
          <a:lstStyle/>
          <a:p>
            <a:pPr algn="l">
              <a:lnSpc>
                <a:spcPts val="2879"/>
              </a:lnSpc>
            </a:pPr>
            <a:r>
              <a:rPr lang="en-US" sz="2400" b="1" dirty="0">
                <a:solidFill>
                  <a:schemeClr val="tx2"/>
                </a:solidFill>
                <a:latin typeface="Calibri (MS) Bold"/>
                <a:ea typeface="Calibri (MS) Bold"/>
                <a:cs typeface="Calibri (MS) Bold"/>
                <a:sym typeface="Calibri (MS) Bold"/>
              </a:rPr>
              <a:t>Dopo 1 mese </a:t>
            </a:r>
            <a:r>
              <a:rPr lang="en-US" sz="2400" dirty="0">
                <a:solidFill>
                  <a:schemeClr val="tx2"/>
                </a:solidFill>
                <a:latin typeface="Calibri (MS)"/>
                <a:ea typeface="Calibri (MS)"/>
                <a:cs typeface="Calibri (MS)"/>
                <a:sym typeface="Calibri (MS)"/>
              </a:rPr>
              <a:t>:primo </a:t>
            </a:r>
            <a:r>
              <a:rPr lang="en-US" sz="2400" dirty="0" err="1">
                <a:solidFill>
                  <a:schemeClr val="tx2"/>
                </a:solidFill>
                <a:latin typeface="Calibri (MS)"/>
                <a:ea typeface="Calibri (MS)"/>
                <a:cs typeface="Calibri (MS)"/>
                <a:sym typeface="Calibri (MS)"/>
              </a:rPr>
              <a:t>controllo</a:t>
            </a:r>
            <a:r>
              <a:rPr lang="en-US" sz="2400" dirty="0">
                <a:solidFill>
                  <a:schemeClr val="tx2"/>
                </a:solidFill>
                <a:latin typeface="Calibri (MS)"/>
                <a:ea typeface="Calibri (MS)"/>
                <a:cs typeface="Calibri (MS)"/>
                <a:sym typeface="Calibri (MS)"/>
              </a:rPr>
              <a:t> </a:t>
            </a:r>
            <a:r>
              <a:rPr lang="en-US" sz="2400" dirty="0" err="1">
                <a:solidFill>
                  <a:schemeClr val="tx2"/>
                </a:solidFill>
                <a:latin typeface="Calibri (MS)"/>
                <a:ea typeface="Calibri (MS)"/>
                <a:cs typeface="Calibri (MS)"/>
                <a:sym typeface="Calibri (MS)"/>
              </a:rPr>
              <a:t>dietistico</a:t>
            </a:r>
            <a:endParaRPr lang="en-US" sz="2400" dirty="0">
              <a:solidFill>
                <a:schemeClr val="tx2"/>
              </a:solidFill>
              <a:latin typeface="Calibri (MS)"/>
              <a:ea typeface="Calibri (MS)"/>
              <a:cs typeface="Calibri (MS)"/>
              <a:sym typeface="Calibri (MS)"/>
            </a:endParaRPr>
          </a:p>
          <a:p>
            <a:pPr algn="l">
              <a:lnSpc>
                <a:spcPts val="2879"/>
              </a:lnSpc>
            </a:pPr>
            <a:r>
              <a:rPr lang="en-US" sz="2400" b="1" dirty="0">
                <a:solidFill>
                  <a:schemeClr val="tx2"/>
                </a:solidFill>
                <a:latin typeface="Calibri (MS) Bold"/>
                <a:ea typeface="Calibri (MS) Bold"/>
                <a:cs typeface="Calibri (MS) Bold"/>
                <a:sym typeface="Calibri (MS) Bold"/>
              </a:rPr>
              <a:t>Dopo 3 </a:t>
            </a:r>
            <a:r>
              <a:rPr lang="en-US" sz="2400" b="1" dirty="0" err="1">
                <a:solidFill>
                  <a:schemeClr val="tx2"/>
                </a:solidFill>
                <a:latin typeface="Calibri (MS) Bold"/>
                <a:ea typeface="Calibri (MS) Bold"/>
                <a:cs typeface="Calibri (MS) Bold"/>
                <a:sym typeface="Calibri (MS) Bold"/>
              </a:rPr>
              <a:t>mesi</a:t>
            </a:r>
            <a:r>
              <a:rPr lang="en-US" sz="2400" dirty="0">
                <a:solidFill>
                  <a:schemeClr val="tx2"/>
                </a:solidFill>
                <a:latin typeface="Calibri (MS)"/>
                <a:ea typeface="Calibri (MS)"/>
                <a:cs typeface="Calibri (MS)"/>
                <a:sym typeface="Calibri (MS)"/>
              </a:rPr>
              <a:t>: </a:t>
            </a:r>
            <a:r>
              <a:rPr lang="en-US" sz="2400" dirty="0" err="1">
                <a:solidFill>
                  <a:schemeClr val="tx2"/>
                </a:solidFill>
                <a:latin typeface="Calibri (MS)"/>
                <a:ea typeface="Calibri (MS)"/>
                <a:cs typeface="Calibri (MS)"/>
                <a:sym typeface="Calibri (MS)"/>
              </a:rPr>
              <a:t>visita</a:t>
            </a:r>
            <a:r>
              <a:rPr lang="en-US" sz="2400" dirty="0">
                <a:solidFill>
                  <a:schemeClr val="tx2"/>
                </a:solidFill>
                <a:latin typeface="Calibri (MS)"/>
                <a:ea typeface="Calibri (MS)"/>
                <a:cs typeface="Calibri (MS)"/>
                <a:sym typeface="Calibri (MS)"/>
              </a:rPr>
              <a:t> </a:t>
            </a:r>
            <a:r>
              <a:rPr lang="en-US" sz="2400" dirty="0" err="1">
                <a:solidFill>
                  <a:schemeClr val="tx2"/>
                </a:solidFill>
                <a:latin typeface="Calibri (MS)"/>
                <a:ea typeface="Calibri (MS)"/>
                <a:cs typeface="Calibri (MS)"/>
                <a:sym typeface="Calibri (MS)"/>
              </a:rPr>
              <a:t>dietologica</a:t>
            </a:r>
            <a:r>
              <a:rPr lang="en-US" sz="2400" dirty="0">
                <a:solidFill>
                  <a:schemeClr val="tx2"/>
                </a:solidFill>
                <a:latin typeface="Calibri (MS)"/>
                <a:ea typeface="Calibri (MS)"/>
                <a:cs typeface="Calibri (MS)"/>
                <a:sym typeface="Calibri (MS)"/>
              </a:rPr>
              <a:t> + counselling </a:t>
            </a:r>
            <a:r>
              <a:rPr lang="en-US" sz="2400" dirty="0" err="1">
                <a:solidFill>
                  <a:schemeClr val="tx2"/>
                </a:solidFill>
                <a:latin typeface="Calibri (MS)"/>
                <a:ea typeface="Calibri (MS)"/>
                <a:cs typeface="Calibri (MS)"/>
                <a:sym typeface="Calibri (MS)"/>
              </a:rPr>
              <a:t>dietistico</a:t>
            </a:r>
            <a:endParaRPr lang="en-US" sz="2400" dirty="0">
              <a:solidFill>
                <a:schemeClr val="tx2"/>
              </a:solidFill>
              <a:latin typeface="Calibri (MS)"/>
              <a:ea typeface="Calibri (MS)"/>
              <a:cs typeface="Calibri (MS)"/>
              <a:sym typeface="Calibri (MS)"/>
            </a:endParaRPr>
          </a:p>
          <a:p>
            <a:pPr algn="l">
              <a:lnSpc>
                <a:spcPts val="2879"/>
              </a:lnSpc>
            </a:pPr>
            <a:r>
              <a:rPr lang="en-US" sz="2400" b="1" dirty="0">
                <a:solidFill>
                  <a:schemeClr val="tx2"/>
                </a:solidFill>
                <a:latin typeface="Calibri (MS) Bold"/>
                <a:ea typeface="Calibri (MS) Bold"/>
                <a:cs typeface="Calibri (MS) Bold"/>
                <a:sym typeface="Calibri (MS) Bold"/>
              </a:rPr>
              <a:t>Dopo 6 </a:t>
            </a:r>
            <a:r>
              <a:rPr lang="en-US" sz="2400" b="1" dirty="0" err="1">
                <a:solidFill>
                  <a:schemeClr val="tx2"/>
                </a:solidFill>
                <a:latin typeface="Calibri (MS) Bold"/>
                <a:ea typeface="Calibri (MS) Bold"/>
                <a:cs typeface="Calibri (MS) Bold"/>
                <a:sym typeface="Calibri (MS) Bold"/>
              </a:rPr>
              <a:t>mesi</a:t>
            </a:r>
            <a:r>
              <a:rPr lang="en-US" sz="2400" dirty="0">
                <a:solidFill>
                  <a:schemeClr val="tx2"/>
                </a:solidFill>
                <a:latin typeface="Calibri (MS)"/>
                <a:ea typeface="Calibri (MS)"/>
                <a:cs typeface="Calibri (MS)"/>
                <a:sym typeface="Calibri (MS)"/>
              </a:rPr>
              <a:t>: </a:t>
            </a:r>
            <a:r>
              <a:rPr lang="en-US" sz="2400" dirty="0" err="1">
                <a:solidFill>
                  <a:schemeClr val="tx2"/>
                </a:solidFill>
                <a:latin typeface="Calibri (MS)"/>
                <a:ea typeface="Calibri (MS)"/>
                <a:cs typeface="Calibri (MS)"/>
                <a:sym typeface="Calibri (MS)"/>
              </a:rPr>
              <a:t>visita</a:t>
            </a:r>
            <a:r>
              <a:rPr lang="en-US" sz="2400" dirty="0">
                <a:solidFill>
                  <a:schemeClr val="tx2"/>
                </a:solidFill>
                <a:latin typeface="Calibri (MS)"/>
                <a:ea typeface="Calibri (MS)"/>
                <a:cs typeface="Calibri (MS)"/>
                <a:sym typeface="Calibri (MS)"/>
              </a:rPr>
              <a:t> </a:t>
            </a:r>
            <a:r>
              <a:rPr lang="en-US" sz="2400" dirty="0" err="1">
                <a:solidFill>
                  <a:schemeClr val="tx2"/>
                </a:solidFill>
                <a:latin typeface="Calibri (MS)"/>
                <a:ea typeface="Calibri (MS)"/>
                <a:cs typeface="Calibri (MS)"/>
                <a:sym typeface="Calibri (MS)"/>
              </a:rPr>
              <a:t>dietologica</a:t>
            </a:r>
            <a:r>
              <a:rPr lang="en-US" sz="2400" dirty="0">
                <a:solidFill>
                  <a:schemeClr val="tx2"/>
                </a:solidFill>
                <a:latin typeface="Calibri (MS)"/>
                <a:ea typeface="Calibri (MS)"/>
                <a:cs typeface="Calibri (MS)"/>
                <a:sym typeface="Calibri (MS)"/>
              </a:rPr>
              <a:t> + counselling </a:t>
            </a:r>
            <a:r>
              <a:rPr lang="en-US" sz="2400" dirty="0" err="1">
                <a:solidFill>
                  <a:schemeClr val="tx2"/>
                </a:solidFill>
                <a:latin typeface="Calibri (MS)"/>
                <a:ea typeface="Calibri (MS)"/>
                <a:cs typeface="Calibri (MS)"/>
                <a:sym typeface="Calibri (MS)"/>
              </a:rPr>
              <a:t>dietistico</a:t>
            </a:r>
            <a:endParaRPr lang="en-US" sz="2400" dirty="0">
              <a:solidFill>
                <a:schemeClr val="tx2"/>
              </a:solidFill>
              <a:latin typeface="Calibri (MS)"/>
              <a:ea typeface="Calibri (MS)"/>
              <a:cs typeface="Calibri (MS)"/>
              <a:sym typeface="Calibri (MS)"/>
            </a:endParaRPr>
          </a:p>
          <a:p>
            <a:pPr algn="l">
              <a:lnSpc>
                <a:spcPts val="2879"/>
              </a:lnSpc>
            </a:pPr>
            <a:r>
              <a:rPr lang="en-US" sz="2400" b="1" dirty="0">
                <a:solidFill>
                  <a:schemeClr val="tx2"/>
                </a:solidFill>
                <a:latin typeface="Calibri (MS) Bold"/>
                <a:ea typeface="Calibri (MS) Bold"/>
                <a:cs typeface="Calibri (MS) Bold"/>
                <a:sym typeface="Calibri (MS) Bold"/>
              </a:rPr>
              <a:t>Dopo 9 </a:t>
            </a:r>
            <a:r>
              <a:rPr lang="en-US" sz="2400" b="1" dirty="0" err="1">
                <a:solidFill>
                  <a:schemeClr val="tx2"/>
                </a:solidFill>
                <a:latin typeface="Calibri (MS) Bold"/>
                <a:ea typeface="Calibri (MS) Bold"/>
                <a:cs typeface="Calibri (MS) Bold"/>
                <a:sym typeface="Calibri (MS) Bold"/>
              </a:rPr>
              <a:t>mesi</a:t>
            </a:r>
            <a:r>
              <a:rPr lang="en-US" sz="2400" dirty="0">
                <a:solidFill>
                  <a:schemeClr val="tx2"/>
                </a:solidFill>
                <a:latin typeface="Calibri (MS)"/>
                <a:ea typeface="Calibri (MS)"/>
                <a:cs typeface="Calibri (MS)"/>
                <a:sym typeface="Calibri (MS)"/>
              </a:rPr>
              <a:t>: </a:t>
            </a:r>
            <a:r>
              <a:rPr lang="en-US" sz="2400" dirty="0" err="1">
                <a:solidFill>
                  <a:schemeClr val="tx2"/>
                </a:solidFill>
                <a:latin typeface="Calibri (MS)"/>
                <a:ea typeface="Calibri (MS)"/>
                <a:cs typeface="Calibri (MS)"/>
                <a:sym typeface="Calibri (MS)"/>
              </a:rPr>
              <a:t>controllo</a:t>
            </a:r>
            <a:r>
              <a:rPr lang="en-US" sz="2400" dirty="0">
                <a:solidFill>
                  <a:schemeClr val="tx2"/>
                </a:solidFill>
                <a:latin typeface="Calibri (MS)"/>
                <a:ea typeface="Calibri (MS)"/>
                <a:cs typeface="Calibri (MS)"/>
                <a:sym typeface="Calibri (MS)"/>
              </a:rPr>
              <a:t> </a:t>
            </a:r>
            <a:r>
              <a:rPr lang="en-US" sz="2400" dirty="0" err="1">
                <a:solidFill>
                  <a:schemeClr val="tx2"/>
                </a:solidFill>
                <a:latin typeface="Calibri (MS)"/>
                <a:ea typeface="Calibri (MS)"/>
                <a:cs typeface="Calibri (MS)"/>
                <a:sym typeface="Calibri (MS)"/>
              </a:rPr>
              <a:t>dietistico</a:t>
            </a:r>
            <a:endParaRPr lang="en-US" sz="2400" dirty="0">
              <a:solidFill>
                <a:schemeClr val="tx2"/>
              </a:solidFill>
              <a:latin typeface="Calibri (MS)"/>
              <a:ea typeface="Calibri (MS)"/>
              <a:cs typeface="Calibri (MS)"/>
              <a:sym typeface="Calibri (MS)"/>
            </a:endParaRPr>
          </a:p>
          <a:p>
            <a:pPr algn="l">
              <a:lnSpc>
                <a:spcPts val="2879"/>
              </a:lnSpc>
            </a:pPr>
            <a:r>
              <a:rPr lang="en-US" sz="2400" b="1" dirty="0">
                <a:solidFill>
                  <a:schemeClr val="tx2"/>
                </a:solidFill>
                <a:latin typeface="Calibri (MS) Bold"/>
                <a:ea typeface="Calibri (MS) Bold"/>
                <a:cs typeface="Calibri (MS) Bold"/>
                <a:sym typeface="Calibri (MS) Bold"/>
              </a:rPr>
              <a:t>Dopo 12 </a:t>
            </a:r>
            <a:r>
              <a:rPr lang="en-US" sz="2400" b="1" dirty="0" err="1">
                <a:solidFill>
                  <a:schemeClr val="tx2"/>
                </a:solidFill>
                <a:latin typeface="Calibri (MS) Bold"/>
                <a:ea typeface="Calibri (MS) Bold"/>
                <a:cs typeface="Calibri (MS) Bold"/>
                <a:sym typeface="Calibri (MS) Bold"/>
              </a:rPr>
              <a:t>mesi</a:t>
            </a:r>
            <a:r>
              <a:rPr lang="en-US" sz="2400" b="1" dirty="0">
                <a:solidFill>
                  <a:schemeClr val="tx2"/>
                </a:solidFill>
                <a:latin typeface="Calibri (MS) Bold"/>
                <a:ea typeface="Calibri (MS) Bold"/>
                <a:cs typeface="Calibri (MS) Bold"/>
                <a:sym typeface="Calibri (MS) Bold"/>
              </a:rPr>
              <a:t>  </a:t>
            </a:r>
            <a:r>
              <a:rPr lang="en-US" sz="2400" dirty="0">
                <a:solidFill>
                  <a:schemeClr val="tx2"/>
                </a:solidFill>
                <a:latin typeface="Calibri (MS)"/>
                <a:ea typeface="Calibri (MS)"/>
                <a:cs typeface="Calibri (MS)"/>
                <a:sym typeface="Calibri (MS)"/>
              </a:rPr>
              <a:t>: </a:t>
            </a:r>
            <a:r>
              <a:rPr lang="en-US" sz="2400" dirty="0" err="1">
                <a:solidFill>
                  <a:schemeClr val="tx2"/>
                </a:solidFill>
                <a:latin typeface="Calibri (MS)"/>
                <a:ea typeface="Calibri (MS)"/>
                <a:cs typeface="Calibri (MS)"/>
                <a:sym typeface="Calibri (MS)"/>
              </a:rPr>
              <a:t>visita</a:t>
            </a:r>
            <a:r>
              <a:rPr lang="en-US" sz="2400" dirty="0">
                <a:solidFill>
                  <a:schemeClr val="tx2"/>
                </a:solidFill>
                <a:latin typeface="Calibri (MS)"/>
                <a:ea typeface="Calibri (MS)"/>
                <a:cs typeface="Calibri (MS)"/>
                <a:sym typeface="Calibri (MS)"/>
              </a:rPr>
              <a:t> </a:t>
            </a:r>
            <a:r>
              <a:rPr lang="en-US" sz="2400" dirty="0" err="1">
                <a:solidFill>
                  <a:schemeClr val="tx2"/>
                </a:solidFill>
                <a:latin typeface="Calibri (MS)"/>
                <a:ea typeface="Calibri (MS)"/>
                <a:cs typeface="Calibri (MS)"/>
                <a:sym typeface="Calibri (MS)"/>
              </a:rPr>
              <a:t>dietologica</a:t>
            </a:r>
            <a:r>
              <a:rPr lang="en-US" sz="2400" dirty="0">
                <a:solidFill>
                  <a:schemeClr val="tx2"/>
                </a:solidFill>
                <a:latin typeface="Calibri (MS)"/>
                <a:ea typeface="Calibri (MS)"/>
                <a:cs typeface="Calibri (MS)"/>
                <a:sym typeface="Calibri (MS)"/>
              </a:rPr>
              <a:t> + counselling </a:t>
            </a:r>
            <a:r>
              <a:rPr lang="en-US" sz="2400" dirty="0" err="1">
                <a:solidFill>
                  <a:schemeClr val="tx2"/>
                </a:solidFill>
                <a:latin typeface="Calibri (MS)"/>
                <a:ea typeface="Calibri (MS)"/>
                <a:cs typeface="Calibri (MS)"/>
                <a:sym typeface="Calibri (MS)"/>
              </a:rPr>
              <a:t>dietistico</a:t>
            </a:r>
            <a:r>
              <a:rPr lang="en-US" sz="2400" dirty="0">
                <a:solidFill>
                  <a:schemeClr val="tx2"/>
                </a:solidFill>
                <a:latin typeface="Calibri (MS)"/>
                <a:ea typeface="Calibri (MS)"/>
                <a:cs typeface="Calibri (MS)"/>
                <a:sym typeface="Calibri (MS)"/>
              </a:rPr>
              <a:t> +</a:t>
            </a:r>
            <a:r>
              <a:rPr lang="en-US" sz="2400" dirty="0" err="1">
                <a:solidFill>
                  <a:schemeClr val="tx2"/>
                </a:solidFill>
                <a:latin typeface="Calibri (MS)"/>
                <a:ea typeface="Calibri (MS)"/>
                <a:cs typeface="Calibri (MS)"/>
                <a:sym typeface="Calibri (MS)"/>
              </a:rPr>
              <a:t>esami</a:t>
            </a:r>
            <a:r>
              <a:rPr lang="en-US" sz="2400" dirty="0">
                <a:solidFill>
                  <a:schemeClr val="tx2"/>
                </a:solidFill>
                <a:latin typeface="Calibri (MS)"/>
                <a:ea typeface="Calibri (MS)"/>
                <a:cs typeface="Calibri (MS)"/>
                <a:sym typeface="Calibri (MS)"/>
              </a:rPr>
              <a:t> </a:t>
            </a:r>
            <a:r>
              <a:rPr lang="en-US" sz="2400" dirty="0" err="1">
                <a:solidFill>
                  <a:schemeClr val="tx2"/>
                </a:solidFill>
                <a:latin typeface="Calibri (MS)"/>
                <a:ea typeface="Calibri (MS)"/>
                <a:cs typeface="Calibri (MS)"/>
                <a:sym typeface="Calibri (MS)"/>
              </a:rPr>
              <a:t>ematochimici</a:t>
            </a:r>
            <a:endParaRPr lang="en-US" sz="2400" dirty="0">
              <a:solidFill>
                <a:schemeClr val="tx2"/>
              </a:solidFill>
              <a:latin typeface="Calibri (MS)"/>
              <a:ea typeface="Calibri (MS)"/>
              <a:cs typeface="Calibri (MS)"/>
              <a:sym typeface="Calibri (MS)"/>
            </a:endParaRPr>
          </a:p>
          <a:p>
            <a:pPr algn="l">
              <a:lnSpc>
                <a:spcPts val="2879"/>
              </a:lnSpc>
            </a:pPr>
            <a:endParaRPr lang="en-US" sz="2400" dirty="0">
              <a:solidFill>
                <a:schemeClr val="tx2"/>
              </a:solidFill>
              <a:latin typeface="Calibri (MS)"/>
              <a:ea typeface="Calibri (MS)"/>
              <a:cs typeface="Calibri (MS)"/>
              <a:sym typeface="Calibri (MS)"/>
            </a:endParaRPr>
          </a:p>
        </p:txBody>
      </p:sp>
      <p:sp>
        <p:nvSpPr>
          <p:cNvPr id="27" name="TextBox 27"/>
          <p:cNvSpPr txBox="1"/>
          <p:nvPr/>
        </p:nvSpPr>
        <p:spPr>
          <a:xfrm>
            <a:off x="10460352" y="5462900"/>
            <a:ext cx="5735668" cy="820738"/>
          </a:xfrm>
          <a:prstGeom prst="rect">
            <a:avLst/>
          </a:prstGeom>
        </p:spPr>
        <p:txBody>
          <a:bodyPr lIns="0" tIns="0" rIns="0" bIns="0" rtlCol="0" anchor="t">
            <a:spAutoFit/>
          </a:bodyPr>
          <a:lstStyle/>
          <a:p>
            <a:pPr algn="l">
              <a:lnSpc>
                <a:spcPts val="3240"/>
              </a:lnSpc>
            </a:pPr>
            <a:r>
              <a:rPr lang="en-US" sz="2700" b="1" dirty="0">
                <a:solidFill>
                  <a:schemeClr val="tx2"/>
                </a:solidFill>
                <a:latin typeface="Calibri (MS) Bold"/>
                <a:ea typeface="Calibri (MS) Bold"/>
                <a:cs typeface="Calibri (MS) Bold"/>
                <a:sym typeface="Calibri (MS) Bold"/>
              </a:rPr>
              <a:t>Secondo anno</a:t>
            </a:r>
            <a:r>
              <a:rPr lang="en-US" sz="2700" dirty="0">
                <a:solidFill>
                  <a:schemeClr val="tx2"/>
                </a:solidFill>
                <a:latin typeface="Calibri (MS)"/>
                <a:ea typeface="Calibri (MS)"/>
                <a:cs typeface="Calibri (MS)"/>
                <a:sym typeface="Calibri (MS)"/>
              </a:rPr>
              <a:t>: </a:t>
            </a:r>
            <a:r>
              <a:rPr lang="en-US" sz="2700" dirty="0" err="1">
                <a:solidFill>
                  <a:schemeClr val="tx2"/>
                </a:solidFill>
                <a:latin typeface="Calibri (MS)"/>
                <a:ea typeface="Calibri (MS)"/>
                <a:cs typeface="Calibri (MS)"/>
                <a:sym typeface="Calibri (MS)"/>
              </a:rPr>
              <a:t>controllo</a:t>
            </a:r>
            <a:r>
              <a:rPr lang="en-US" sz="2700" dirty="0">
                <a:solidFill>
                  <a:schemeClr val="tx2"/>
                </a:solidFill>
                <a:latin typeface="Calibri (MS)"/>
                <a:ea typeface="Calibri (MS)"/>
                <a:cs typeface="Calibri (MS)"/>
                <a:sym typeface="Calibri (MS)"/>
              </a:rPr>
              <a:t> ogni 6 </a:t>
            </a:r>
            <a:r>
              <a:rPr lang="en-US" sz="2700" dirty="0" err="1">
                <a:solidFill>
                  <a:schemeClr val="tx2"/>
                </a:solidFill>
                <a:latin typeface="Calibri (MS)"/>
                <a:ea typeface="Calibri (MS)"/>
                <a:cs typeface="Calibri (MS)"/>
                <a:sym typeface="Calibri (MS)"/>
              </a:rPr>
              <a:t>mesi</a:t>
            </a:r>
            <a:endParaRPr lang="en-US" sz="2700" dirty="0">
              <a:solidFill>
                <a:schemeClr val="tx2"/>
              </a:solidFill>
              <a:latin typeface="Calibri (MS)"/>
              <a:ea typeface="Calibri (MS)"/>
              <a:cs typeface="Calibri (MS)"/>
              <a:sym typeface="Calibri (MS)"/>
            </a:endParaRPr>
          </a:p>
          <a:p>
            <a:pPr algn="l">
              <a:lnSpc>
                <a:spcPts val="3240"/>
              </a:lnSpc>
            </a:pPr>
            <a:r>
              <a:rPr lang="en-US" sz="2700" b="1" dirty="0">
                <a:solidFill>
                  <a:schemeClr val="tx2"/>
                </a:solidFill>
                <a:latin typeface="Calibri (MS) Bold"/>
                <a:ea typeface="Calibri (MS) Bold"/>
                <a:cs typeface="Calibri (MS) Bold"/>
                <a:sym typeface="Calibri (MS) Bold"/>
              </a:rPr>
              <a:t>Terzo anno </a:t>
            </a:r>
            <a:r>
              <a:rPr lang="en-US" sz="2700" dirty="0">
                <a:solidFill>
                  <a:schemeClr val="tx2"/>
                </a:solidFill>
                <a:latin typeface="Calibri (MS)"/>
                <a:ea typeface="Calibri (MS)"/>
                <a:cs typeface="Calibri (MS)"/>
                <a:sym typeface="Calibri (MS)"/>
              </a:rPr>
              <a:t>: </a:t>
            </a:r>
            <a:r>
              <a:rPr lang="en-US" sz="2700" dirty="0" err="1">
                <a:solidFill>
                  <a:schemeClr val="tx2"/>
                </a:solidFill>
                <a:latin typeface="Calibri (MS)"/>
                <a:ea typeface="Calibri (MS)"/>
                <a:cs typeface="Calibri (MS)"/>
                <a:sym typeface="Calibri (MS)"/>
              </a:rPr>
              <a:t>annuale</a:t>
            </a:r>
            <a:endParaRPr lang="en-US" sz="2700" dirty="0">
              <a:solidFill>
                <a:schemeClr val="tx2"/>
              </a:solidFill>
              <a:latin typeface="Calibri (MS)"/>
              <a:ea typeface="Calibri (MS)"/>
              <a:cs typeface="Calibri (MS)"/>
              <a:sym typeface="Calibri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50102" y="15933"/>
            <a:ext cx="4286250" cy="10271066"/>
            <a:chOff x="0" y="0"/>
            <a:chExt cx="5715000" cy="13694754"/>
          </a:xfrm>
        </p:grpSpPr>
        <p:sp>
          <p:nvSpPr>
            <p:cNvPr id="3" name="Freeform 3"/>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4" name="Group 4"/>
          <p:cNvGrpSpPr>
            <a:grpSpLocks noChangeAspect="1"/>
          </p:cNvGrpSpPr>
          <p:nvPr/>
        </p:nvGrpSpPr>
        <p:grpSpPr>
          <a:xfrm>
            <a:off x="12250110" y="870294"/>
            <a:ext cx="4246922" cy="7394526"/>
            <a:chOff x="0" y="0"/>
            <a:chExt cx="5662562" cy="9859368"/>
          </a:xfrm>
        </p:grpSpPr>
        <p:sp>
          <p:nvSpPr>
            <p:cNvPr id="5" name="Freeform 5"/>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grpSp>
        <p:nvGrpSpPr>
          <p:cNvPr id="6" name="Group 6"/>
          <p:cNvGrpSpPr/>
          <p:nvPr/>
        </p:nvGrpSpPr>
        <p:grpSpPr>
          <a:xfrm rot="-5400000">
            <a:off x="9109710" y="90156"/>
            <a:ext cx="68578" cy="18288000"/>
            <a:chOff x="0" y="0"/>
            <a:chExt cx="91438" cy="24384000"/>
          </a:xfrm>
        </p:grpSpPr>
        <p:sp>
          <p:nvSpPr>
            <p:cNvPr id="7" name="Freeform 7"/>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8" name="Group 8"/>
          <p:cNvGrpSpPr/>
          <p:nvPr/>
        </p:nvGrpSpPr>
        <p:grpSpPr>
          <a:xfrm rot="-5400000">
            <a:off x="9066069" y="196143"/>
            <a:ext cx="155865" cy="18287998"/>
            <a:chOff x="0" y="0"/>
            <a:chExt cx="207820" cy="24383998"/>
          </a:xfrm>
        </p:grpSpPr>
        <p:sp>
          <p:nvSpPr>
            <p:cNvPr id="9" name="Freeform 9"/>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0" name="Group 10"/>
          <p:cNvGrpSpPr>
            <a:grpSpLocks noChangeAspect="1"/>
          </p:cNvGrpSpPr>
          <p:nvPr/>
        </p:nvGrpSpPr>
        <p:grpSpPr>
          <a:xfrm>
            <a:off x="0" y="9417626"/>
            <a:ext cx="18288000" cy="853440"/>
            <a:chOff x="0" y="0"/>
            <a:chExt cx="24384000" cy="1137920"/>
          </a:xfrm>
        </p:grpSpPr>
        <p:sp>
          <p:nvSpPr>
            <p:cNvPr id="11" name="Freeform 11"/>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3"/>
              <a:stretch>
                <a:fillRect/>
              </a:stretch>
            </a:blipFill>
          </p:spPr>
          <p:txBody>
            <a:bodyPr/>
            <a:lstStyle/>
            <a:p>
              <a:endParaRPr lang="it-IT"/>
            </a:p>
          </p:txBody>
        </p:sp>
      </p:grpSp>
      <p:grpSp>
        <p:nvGrpSpPr>
          <p:cNvPr id="12" name="Group 12"/>
          <p:cNvGrpSpPr/>
          <p:nvPr/>
        </p:nvGrpSpPr>
        <p:grpSpPr>
          <a:xfrm>
            <a:off x="12250102" y="15934"/>
            <a:ext cx="4286250" cy="9179325"/>
            <a:chOff x="0" y="0"/>
            <a:chExt cx="5715000" cy="12239100"/>
          </a:xfrm>
        </p:grpSpPr>
        <p:sp>
          <p:nvSpPr>
            <p:cNvPr id="13" name="Freeform 13"/>
            <p:cNvSpPr/>
            <p:nvPr/>
          </p:nvSpPr>
          <p:spPr>
            <a:xfrm>
              <a:off x="0" y="0"/>
              <a:ext cx="5715000" cy="12239117"/>
            </a:xfrm>
            <a:custGeom>
              <a:avLst/>
              <a:gdLst/>
              <a:ahLst/>
              <a:cxnLst/>
              <a:rect l="l" t="t" r="r" b="b"/>
              <a:pathLst>
                <a:path w="5715000" h="12239117">
                  <a:moveTo>
                    <a:pt x="0" y="12239117"/>
                  </a:moveTo>
                  <a:lnTo>
                    <a:pt x="0" y="0"/>
                  </a:lnTo>
                  <a:lnTo>
                    <a:pt x="5715000" y="0"/>
                  </a:lnTo>
                  <a:lnTo>
                    <a:pt x="5715000" y="12239117"/>
                  </a:lnTo>
                  <a:close/>
                </a:path>
              </a:pathLst>
            </a:custGeom>
            <a:solidFill>
              <a:srgbClr val="FBFCFC"/>
            </a:solidFill>
          </p:spPr>
          <p:txBody>
            <a:bodyPr/>
            <a:lstStyle/>
            <a:p>
              <a:endParaRPr lang="it-IT"/>
            </a:p>
          </p:txBody>
        </p:sp>
      </p:grpSp>
      <p:grpSp>
        <p:nvGrpSpPr>
          <p:cNvPr id="14" name="Group 14"/>
          <p:cNvGrpSpPr>
            <a:grpSpLocks noChangeAspect="1"/>
          </p:cNvGrpSpPr>
          <p:nvPr/>
        </p:nvGrpSpPr>
        <p:grpSpPr>
          <a:xfrm>
            <a:off x="12250110" y="870294"/>
            <a:ext cx="4246922" cy="7394526"/>
            <a:chOff x="0" y="0"/>
            <a:chExt cx="5662562" cy="9859368"/>
          </a:xfrm>
        </p:grpSpPr>
        <p:sp>
          <p:nvSpPr>
            <p:cNvPr id="15" name="Freeform 15"/>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grpSp>
        <p:nvGrpSpPr>
          <p:cNvPr id="16" name="Group 16"/>
          <p:cNvGrpSpPr>
            <a:grpSpLocks noChangeAspect="1"/>
          </p:cNvGrpSpPr>
          <p:nvPr/>
        </p:nvGrpSpPr>
        <p:grpSpPr>
          <a:xfrm>
            <a:off x="401123" y="879903"/>
            <a:ext cx="3634451" cy="1289954"/>
            <a:chOff x="0" y="0"/>
            <a:chExt cx="4845934" cy="1719938"/>
          </a:xfrm>
        </p:grpSpPr>
        <p:sp>
          <p:nvSpPr>
            <p:cNvPr id="17" name="Freeform 17"/>
            <p:cNvSpPr/>
            <p:nvPr/>
          </p:nvSpPr>
          <p:spPr>
            <a:xfrm>
              <a:off x="0" y="0"/>
              <a:ext cx="4845939" cy="1719961"/>
            </a:xfrm>
            <a:custGeom>
              <a:avLst/>
              <a:gdLst/>
              <a:ahLst/>
              <a:cxnLst/>
              <a:rect l="l" t="t" r="r" b="b"/>
              <a:pathLst>
                <a:path w="4845939" h="1719961">
                  <a:moveTo>
                    <a:pt x="0" y="0"/>
                  </a:moveTo>
                  <a:lnTo>
                    <a:pt x="4845939" y="0"/>
                  </a:lnTo>
                  <a:lnTo>
                    <a:pt x="4845939" y="1719961"/>
                  </a:lnTo>
                  <a:lnTo>
                    <a:pt x="0" y="1719961"/>
                  </a:lnTo>
                  <a:lnTo>
                    <a:pt x="0" y="0"/>
                  </a:lnTo>
                  <a:close/>
                </a:path>
              </a:pathLst>
            </a:custGeom>
            <a:blipFill>
              <a:blip r:embed="rId4"/>
              <a:stretch>
                <a:fillRect b="1"/>
              </a:stretch>
            </a:blipFill>
          </p:spPr>
          <p:txBody>
            <a:bodyPr/>
            <a:lstStyle/>
            <a:p>
              <a:endParaRPr lang="it-IT"/>
            </a:p>
          </p:txBody>
        </p:sp>
      </p:grpSp>
      <p:sp>
        <p:nvSpPr>
          <p:cNvPr id="18" name="Freeform 18"/>
          <p:cNvSpPr/>
          <p:nvPr/>
        </p:nvSpPr>
        <p:spPr>
          <a:xfrm>
            <a:off x="3493371" y="2169856"/>
            <a:ext cx="13042982" cy="6502902"/>
          </a:xfrm>
          <a:custGeom>
            <a:avLst/>
            <a:gdLst/>
            <a:ahLst/>
            <a:cxnLst/>
            <a:rect l="l" t="t" r="r" b="b"/>
            <a:pathLst>
              <a:path w="13042982" h="6502902">
                <a:moveTo>
                  <a:pt x="0" y="0"/>
                </a:moveTo>
                <a:lnTo>
                  <a:pt x="13042981" y="0"/>
                </a:lnTo>
                <a:lnTo>
                  <a:pt x="13042981" y="6502902"/>
                </a:lnTo>
                <a:lnTo>
                  <a:pt x="0" y="6502902"/>
                </a:lnTo>
                <a:lnTo>
                  <a:pt x="0" y="0"/>
                </a:lnTo>
                <a:close/>
              </a:path>
            </a:pathLst>
          </a:custGeom>
          <a:blipFill>
            <a:blip r:embed="rId5"/>
            <a:stretch>
              <a:fillRect l="-3059" t="-1160" b="-1160"/>
            </a:stretch>
          </a:blipFill>
        </p:spPr>
        <p:txBody>
          <a:bodyPr/>
          <a:lstStyle/>
          <a:p>
            <a:endParaRPr lang="it-IT"/>
          </a:p>
        </p:txBody>
      </p:sp>
      <p:sp>
        <p:nvSpPr>
          <p:cNvPr id="19" name="TextBox 19"/>
          <p:cNvSpPr txBox="1"/>
          <p:nvPr/>
        </p:nvSpPr>
        <p:spPr>
          <a:xfrm>
            <a:off x="4593832" y="33697"/>
            <a:ext cx="8348784" cy="1465005"/>
          </a:xfrm>
          <a:prstGeom prst="rect">
            <a:avLst/>
          </a:prstGeom>
        </p:spPr>
        <p:txBody>
          <a:bodyPr lIns="0" tIns="0" rIns="0" bIns="0" rtlCol="0" anchor="t">
            <a:spAutoFit/>
          </a:bodyPr>
          <a:lstStyle/>
          <a:p>
            <a:pPr algn="ctr">
              <a:lnSpc>
                <a:spcPts val="9720"/>
              </a:lnSpc>
            </a:pPr>
            <a:r>
              <a:rPr lang="en-US" sz="8100">
                <a:solidFill>
                  <a:srgbClr val="4A66AC"/>
                </a:solidFill>
                <a:latin typeface="Calibri (MS)"/>
                <a:ea typeface="Calibri (MS)"/>
                <a:cs typeface="Calibri (MS)"/>
                <a:sym typeface="Calibri (MS)"/>
              </a:rPr>
              <a:t>Rischio nutrizionale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50102" y="15933"/>
            <a:ext cx="4286250" cy="10271066"/>
            <a:chOff x="0" y="0"/>
            <a:chExt cx="5715000" cy="13694754"/>
          </a:xfrm>
        </p:grpSpPr>
        <p:sp>
          <p:nvSpPr>
            <p:cNvPr id="3" name="Freeform 3"/>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4" name="Group 4"/>
          <p:cNvGrpSpPr>
            <a:grpSpLocks noChangeAspect="1"/>
          </p:cNvGrpSpPr>
          <p:nvPr/>
        </p:nvGrpSpPr>
        <p:grpSpPr>
          <a:xfrm>
            <a:off x="12250110" y="870294"/>
            <a:ext cx="4246922" cy="7394526"/>
            <a:chOff x="0" y="0"/>
            <a:chExt cx="5662562" cy="9859368"/>
          </a:xfrm>
        </p:grpSpPr>
        <p:sp>
          <p:nvSpPr>
            <p:cNvPr id="5" name="Freeform 5"/>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grpSp>
        <p:nvGrpSpPr>
          <p:cNvPr id="6" name="Group 6"/>
          <p:cNvGrpSpPr/>
          <p:nvPr/>
        </p:nvGrpSpPr>
        <p:grpSpPr>
          <a:xfrm rot="-5400000">
            <a:off x="9109710" y="90156"/>
            <a:ext cx="68578" cy="18288000"/>
            <a:chOff x="0" y="0"/>
            <a:chExt cx="91438" cy="24384000"/>
          </a:xfrm>
        </p:grpSpPr>
        <p:sp>
          <p:nvSpPr>
            <p:cNvPr id="7" name="Freeform 7"/>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8" name="Group 8"/>
          <p:cNvGrpSpPr/>
          <p:nvPr/>
        </p:nvGrpSpPr>
        <p:grpSpPr>
          <a:xfrm rot="-5400000">
            <a:off x="9066069" y="196143"/>
            <a:ext cx="155865" cy="18287998"/>
            <a:chOff x="0" y="0"/>
            <a:chExt cx="207820" cy="24383998"/>
          </a:xfrm>
        </p:grpSpPr>
        <p:sp>
          <p:nvSpPr>
            <p:cNvPr id="9" name="Freeform 9"/>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0" name="Group 10"/>
          <p:cNvGrpSpPr>
            <a:grpSpLocks noChangeAspect="1"/>
          </p:cNvGrpSpPr>
          <p:nvPr/>
        </p:nvGrpSpPr>
        <p:grpSpPr>
          <a:xfrm>
            <a:off x="0" y="9417626"/>
            <a:ext cx="18288000" cy="853440"/>
            <a:chOff x="0" y="0"/>
            <a:chExt cx="24384000" cy="1137920"/>
          </a:xfrm>
        </p:grpSpPr>
        <p:sp>
          <p:nvSpPr>
            <p:cNvPr id="11" name="Freeform 11"/>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3"/>
              <a:stretch>
                <a:fillRect/>
              </a:stretch>
            </a:blipFill>
          </p:spPr>
          <p:txBody>
            <a:bodyPr/>
            <a:lstStyle/>
            <a:p>
              <a:endParaRPr lang="it-IT"/>
            </a:p>
          </p:txBody>
        </p:sp>
      </p:grpSp>
      <p:grpSp>
        <p:nvGrpSpPr>
          <p:cNvPr id="12" name="Group 12"/>
          <p:cNvGrpSpPr/>
          <p:nvPr/>
        </p:nvGrpSpPr>
        <p:grpSpPr>
          <a:xfrm>
            <a:off x="12250102" y="15934"/>
            <a:ext cx="4286250" cy="9179325"/>
            <a:chOff x="0" y="0"/>
            <a:chExt cx="5715000" cy="12239100"/>
          </a:xfrm>
        </p:grpSpPr>
        <p:sp>
          <p:nvSpPr>
            <p:cNvPr id="13" name="Freeform 13"/>
            <p:cNvSpPr/>
            <p:nvPr/>
          </p:nvSpPr>
          <p:spPr>
            <a:xfrm>
              <a:off x="0" y="0"/>
              <a:ext cx="5715000" cy="12239117"/>
            </a:xfrm>
            <a:custGeom>
              <a:avLst/>
              <a:gdLst/>
              <a:ahLst/>
              <a:cxnLst/>
              <a:rect l="l" t="t" r="r" b="b"/>
              <a:pathLst>
                <a:path w="5715000" h="12239117">
                  <a:moveTo>
                    <a:pt x="0" y="12239117"/>
                  </a:moveTo>
                  <a:lnTo>
                    <a:pt x="0" y="0"/>
                  </a:lnTo>
                  <a:lnTo>
                    <a:pt x="5715000" y="0"/>
                  </a:lnTo>
                  <a:lnTo>
                    <a:pt x="5715000" y="12239117"/>
                  </a:lnTo>
                  <a:close/>
                </a:path>
              </a:pathLst>
            </a:custGeom>
            <a:solidFill>
              <a:srgbClr val="FBFCFC"/>
            </a:solidFill>
          </p:spPr>
          <p:txBody>
            <a:bodyPr/>
            <a:lstStyle/>
            <a:p>
              <a:endParaRPr lang="it-IT"/>
            </a:p>
          </p:txBody>
        </p:sp>
      </p:grpSp>
      <p:grpSp>
        <p:nvGrpSpPr>
          <p:cNvPr id="14" name="Group 14"/>
          <p:cNvGrpSpPr>
            <a:grpSpLocks noChangeAspect="1"/>
          </p:cNvGrpSpPr>
          <p:nvPr/>
        </p:nvGrpSpPr>
        <p:grpSpPr>
          <a:xfrm>
            <a:off x="12250110" y="870294"/>
            <a:ext cx="4246922" cy="7394526"/>
            <a:chOff x="0" y="0"/>
            <a:chExt cx="5662562" cy="9859368"/>
          </a:xfrm>
        </p:grpSpPr>
        <p:sp>
          <p:nvSpPr>
            <p:cNvPr id="15" name="Freeform 15"/>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grpSp>
        <p:nvGrpSpPr>
          <p:cNvPr id="16" name="Group 16"/>
          <p:cNvGrpSpPr/>
          <p:nvPr/>
        </p:nvGrpSpPr>
        <p:grpSpPr>
          <a:xfrm>
            <a:off x="3582446" y="-13716"/>
            <a:ext cx="13233747" cy="1714500"/>
            <a:chOff x="0" y="0"/>
            <a:chExt cx="17644996" cy="2286000"/>
          </a:xfrm>
        </p:grpSpPr>
        <p:sp>
          <p:nvSpPr>
            <p:cNvPr id="17" name="Freeform 17"/>
            <p:cNvSpPr/>
            <p:nvPr/>
          </p:nvSpPr>
          <p:spPr>
            <a:xfrm>
              <a:off x="0" y="0"/>
              <a:ext cx="17644996" cy="2286000"/>
            </a:xfrm>
            <a:custGeom>
              <a:avLst/>
              <a:gdLst/>
              <a:ahLst/>
              <a:cxnLst/>
              <a:rect l="l" t="t" r="r" b="b"/>
              <a:pathLst>
                <a:path w="17644996" h="2286000">
                  <a:moveTo>
                    <a:pt x="0" y="0"/>
                  </a:moveTo>
                  <a:lnTo>
                    <a:pt x="17644996" y="0"/>
                  </a:lnTo>
                  <a:lnTo>
                    <a:pt x="17644996" y="2286000"/>
                  </a:lnTo>
                  <a:lnTo>
                    <a:pt x="0" y="2286000"/>
                  </a:lnTo>
                  <a:close/>
                </a:path>
              </a:pathLst>
            </a:custGeom>
            <a:solidFill>
              <a:srgbClr val="000000">
                <a:alpha val="0"/>
              </a:srgbClr>
            </a:solidFill>
          </p:spPr>
          <p:txBody>
            <a:bodyPr/>
            <a:lstStyle/>
            <a:p>
              <a:endParaRPr lang="it-IT"/>
            </a:p>
          </p:txBody>
        </p:sp>
        <p:sp>
          <p:nvSpPr>
            <p:cNvPr id="18" name="TextBox 18"/>
            <p:cNvSpPr txBox="1"/>
            <p:nvPr/>
          </p:nvSpPr>
          <p:spPr>
            <a:xfrm>
              <a:off x="0" y="-57150"/>
              <a:ext cx="17644996" cy="2343150"/>
            </a:xfrm>
            <a:prstGeom prst="rect">
              <a:avLst/>
            </a:prstGeom>
          </p:spPr>
          <p:txBody>
            <a:bodyPr lIns="0" tIns="0" rIns="0" bIns="0" rtlCol="0" anchor="ctr"/>
            <a:lstStyle/>
            <a:p>
              <a:pPr algn="l">
                <a:lnSpc>
                  <a:spcPts val="6966"/>
                </a:lnSpc>
              </a:pPr>
              <a:r>
                <a:rPr lang="en-US" sz="6450" b="1" spc="-75" dirty="0">
                  <a:solidFill>
                    <a:schemeClr val="tx2"/>
                  </a:solidFill>
                  <a:latin typeface="Calibri (MS) Bold"/>
                  <a:ea typeface="Calibri (MS) Bold"/>
                  <a:cs typeface="Calibri (MS) Bold"/>
                  <a:sym typeface="Calibri (MS) Bold"/>
                </a:rPr>
                <a:t>PREVENIRE I RISCHI: la </a:t>
              </a:r>
              <a:r>
                <a:rPr lang="en-US" sz="6450" b="1" spc="-75" dirty="0" err="1">
                  <a:solidFill>
                    <a:schemeClr val="tx2"/>
                  </a:solidFill>
                  <a:latin typeface="Calibri (MS) Bold"/>
                  <a:ea typeface="Calibri (MS) Bold"/>
                  <a:cs typeface="Calibri (MS) Bold"/>
                  <a:sym typeface="Calibri (MS) Bold"/>
                </a:rPr>
                <a:t>visita</a:t>
              </a:r>
              <a:endParaRPr lang="en-US" sz="6450" b="1" spc="-75" dirty="0">
                <a:solidFill>
                  <a:schemeClr val="tx2"/>
                </a:solidFill>
                <a:latin typeface="Calibri (MS) Bold"/>
                <a:ea typeface="Calibri (MS) Bold"/>
                <a:cs typeface="Calibri (MS) Bold"/>
                <a:sym typeface="Calibri (MS) Bold"/>
              </a:endParaRPr>
            </a:p>
          </p:txBody>
        </p:sp>
      </p:grpSp>
      <p:sp>
        <p:nvSpPr>
          <p:cNvPr id="19" name="TextBox 19"/>
          <p:cNvSpPr txBox="1"/>
          <p:nvPr/>
        </p:nvSpPr>
        <p:spPr>
          <a:xfrm>
            <a:off x="1402079" y="2483978"/>
            <a:ext cx="7741920" cy="5549404"/>
          </a:xfrm>
          <a:prstGeom prst="rect">
            <a:avLst/>
          </a:prstGeom>
        </p:spPr>
        <p:txBody>
          <a:bodyPr lIns="0" tIns="0" rIns="0" bIns="0" rtlCol="0" anchor="t">
            <a:spAutoFit/>
          </a:bodyPr>
          <a:lstStyle/>
          <a:p>
            <a:pPr marL="550545" lvl="1" indent="-275272" algn="l">
              <a:lnSpc>
                <a:spcPts val="2448"/>
              </a:lnSpc>
              <a:buFont typeface="Arial"/>
              <a:buChar char="•"/>
            </a:pPr>
            <a:r>
              <a:rPr lang="en-US" sz="2550" b="1" dirty="0" err="1">
                <a:solidFill>
                  <a:schemeClr val="tx2"/>
                </a:solidFill>
                <a:ea typeface="Calibri (MS) Bold"/>
                <a:cs typeface="Calibri (MS) Bold"/>
                <a:sym typeface="Calibri (MS) Bold"/>
              </a:rPr>
              <a:t>Osservazione</a:t>
            </a:r>
            <a:endParaRPr lang="en-US" sz="2550" b="1" dirty="0">
              <a:solidFill>
                <a:schemeClr val="tx2"/>
              </a:solidFill>
              <a:ea typeface="Calibri (MS) Bold"/>
              <a:cs typeface="Calibri (MS) Bold"/>
              <a:sym typeface="Calibri (MS) Bold"/>
            </a:endParaRPr>
          </a:p>
          <a:p>
            <a:pPr marL="1101090" lvl="2" indent="-367030" algn="l">
              <a:lnSpc>
                <a:spcPts val="2448"/>
              </a:lnSpc>
              <a:buFont typeface="Arial"/>
              <a:buChar char="⚬"/>
            </a:pPr>
            <a:r>
              <a:rPr lang="en-US" sz="2550" dirty="0" err="1">
                <a:solidFill>
                  <a:schemeClr val="tx2"/>
                </a:solidFill>
                <a:ea typeface="Calibri (MS) Bold"/>
                <a:cs typeface="Calibri (MS) Bold"/>
                <a:sym typeface="Calibri (MS) Bold"/>
              </a:rPr>
              <a:t>Aspetto</a:t>
            </a:r>
            <a:r>
              <a:rPr lang="en-US" sz="2550" dirty="0">
                <a:solidFill>
                  <a:schemeClr val="tx2"/>
                </a:solidFill>
                <a:ea typeface="Calibri (MS) Bold"/>
                <a:cs typeface="Calibri (MS) Bold"/>
                <a:sym typeface="Calibri (MS) Bold"/>
              </a:rPr>
              <a:t>: </a:t>
            </a:r>
            <a:r>
              <a:rPr lang="en-US" sz="2550" dirty="0" err="1">
                <a:solidFill>
                  <a:schemeClr val="tx2"/>
                </a:solidFill>
                <a:ea typeface="Calibri (MS) Bold"/>
                <a:cs typeface="Calibri (MS) Bold"/>
                <a:sym typeface="Calibri (MS) Bold"/>
              </a:rPr>
              <a:t>colorito</a:t>
            </a:r>
            <a:r>
              <a:rPr lang="en-US" sz="2550" dirty="0">
                <a:solidFill>
                  <a:schemeClr val="tx2"/>
                </a:solidFill>
                <a:ea typeface="Calibri (MS) Bold"/>
                <a:cs typeface="Calibri (MS) Bold"/>
                <a:sym typeface="Calibri (MS) Bold"/>
              </a:rPr>
              <a:t>, </a:t>
            </a:r>
            <a:r>
              <a:rPr lang="en-US" sz="2550" dirty="0" err="1">
                <a:solidFill>
                  <a:schemeClr val="tx2"/>
                </a:solidFill>
                <a:ea typeface="Calibri (MS) Bold"/>
                <a:cs typeface="Calibri (MS) Bold"/>
                <a:sym typeface="Calibri (MS) Bold"/>
              </a:rPr>
              <a:t>andatura</a:t>
            </a:r>
            <a:r>
              <a:rPr lang="en-US" sz="2550" dirty="0">
                <a:solidFill>
                  <a:schemeClr val="tx2"/>
                </a:solidFill>
                <a:ea typeface="Calibri (MS) Bold"/>
                <a:cs typeface="Calibri (MS) Bold"/>
                <a:sym typeface="Calibri (MS) Bold"/>
              </a:rPr>
              <a:t>, peso</a:t>
            </a:r>
          </a:p>
          <a:p>
            <a:pPr marL="1101090" lvl="2" indent="-367030" algn="l">
              <a:lnSpc>
                <a:spcPts val="2448"/>
              </a:lnSpc>
              <a:buFont typeface="Arial"/>
              <a:buChar char="⚬"/>
            </a:pPr>
            <a:r>
              <a:rPr lang="en-US" sz="2550" dirty="0" err="1">
                <a:solidFill>
                  <a:schemeClr val="tx2"/>
                </a:solidFill>
                <a:ea typeface="Calibri (MS) Bold"/>
                <a:cs typeface="Calibri (MS) Bold"/>
                <a:sym typeface="Calibri (MS) Bold"/>
              </a:rPr>
              <a:t>Idratazione</a:t>
            </a:r>
            <a:r>
              <a:rPr lang="en-US" sz="2550" dirty="0">
                <a:solidFill>
                  <a:schemeClr val="tx2"/>
                </a:solidFill>
                <a:ea typeface="Calibri (MS) Bold"/>
                <a:cs typeface="Calibri (MS) Bold"/>
                <a:sym typeface="Calibri (MS) Bold"/>
              </a:rPr>
              <a:t> (</a:t>
            </a:r>
            <a:r>
              <a:rPr lang="en-US" sz="2550" dirty="0" err="1">
                <a:solidFill>
                  <a:schemeClr val="tx2"/>
                </a:solidFill>
                <a:ea typeface="Calibri (MS) Bold"/>
                <a:cs typeface="Calibri (MS) Bold"/>
                <a:sym typeface="Calibri (MS) Bold"/>
              </a:rPr>
              <a:t>edemi</a:t>
            </a:r>
            <a:r>
              <a:rPr lang="en-US" sz="2550" dirty="0">
                <a:solidFill>
                  <a:schemeClr val="tx2"/>
                </a:solidFill>
                <a:ea typeface="Calibri (MS) Bold"/>
                <a:cs typeface="Calibri (MS) Bold"/>
                <a:sym typeface="Calibri (MS) Bold"/>
              </a:rPr>
              <a:t>?)</a:t>
            </a:r>
          </a:p>
          <a:p>
            <a:pPr marL="550545" lvl="1" indent="-275272" algn="l">
              <a:lnSpc>
                <a:spcPts val="2448"/>
              </a:lnSpc>
              <a:buFont typeface="Arial"/>
              <a:buChar char="•"/>
            </a:pPr>
            <a:r>
              <a:rPr lang="en-US" sz="2550" b="1" dirty="0" err="1">
                <a:solidFill>
                  <a:schemeClr val="tx2"/>
                </a:solidFill>
                <a:ea typeface="Calibri (MS) Bold"/>
                <a:cs typeface="Calibri (MS) Bold"/>
                <a:sym typeface="Calibri (MS) Bold"/>
              </a:rPr>
              <a:t>Valutazione</a:t>
            </a:r>
            <a:r>
              <a:rPr lang="en-US" sz="2550" b="1" dirty="0">
                <a:solidFill>
                  <a:schemeClr val="tx2"/>
                </a:solidFill>
                <a:ea typeface="Calibri (MS) Bold"/>
                <a:cs typeface="Calibri (MS) Bold"/>
                <a:sym typeface="Calibri (MS) Bold"/>
              </a:rPr>
              <a:t> Clinica</a:t>
            </a:r>
          </a:p>
          <a:p>
            <a:pPr marL="1007745" lvl="2" indent="-275272">
              <a:lnSpc>
                <a:spcPts val="2448"/>
              </a:lnSpc>
              <a:buFont typeface="Arial"/>
              <a:buChar char="•"/>
            </a:pPr>
            <a:r>
              <a:rPr lang="en-US" sz="2550" b="1" dirty="0" err="1">
                <a:solidFill>
                  <a:schemeClr val="tx2"/>
                </a:solidFill>
                <a:ea typeface="Calibri" panose="020F0502020204030204" pitchFamily="34" charset="0"/>
                <a:cs typeface="Calibri" panose="020F0502020204030204" pitchFamily="34" charset="0"/>
                <a:sym typeface="Calibri (MS) Bold"/>
              </a:rPr>
              <a:t>Parametri</a:t>
            </a:r>
            <a:r>
              <a:rPr lang="en-US" sz="2550" b="1" dirty="0">
                <a:solidFill>
                  <a:schemeClr val="tx2"/>
                </a:solidFill>
                <a:ea typeface="Calibri" panose="020F0502020204030204" pitchFamily="34" charset="0"/>
                <a:cs typeface="Calibri" panose="020F0502020204030204" pitchFamily="34" charset="0"/>
                <a:sym typeface="Calibri (MS) Bold"/>
              </a:rPr>
              <a:t> </a:t>
            </a:r>
            <a:r>
              <a:rPr lang="en-US" sz="2550" b="1" dirty="0" err="1">
                <a:solidFill>
                  <a:schemeClr val="tx2"/>
                </a:solidFill>
                <a:ea typeface="Calibri" panose="020F0502020204030204" pitchFamily="34" charset="0"/>
                <a:cs typeface="Calibri" panose="020F0502020204030204" pitchFamily="34" charset="0"/>
                <a:sym typeface="Calibri (MS) Bold"/>
              </a:rPr>
              <a:t>vitali</a:t>
            </a:r>
            <a:r>
              <a:rPr lang="en-US" sz="2550" b="1" dirty="0">
                <a:solidFill>
                  <a:schemeClr val="tx2"/>
                </a:solidFill>
                <a:ea typeface="Calibri" panose="020F0502020204030204" pitchFamily="34" charset="0"/>
                <a:cs typeface="Calibri" panose="020F0502020204030204" pitchFamily="34" charset="0"/>
                <a:sym typeface="Calibri (MS) Bold"/>
              </a:rPr>
              <a:t>; calo </a:t>
            </a:r>
            <a:r>
              <a:rPr lang="en-US" sz="2550" b="1" dirty="0" err="1">
                <a:solidFill>
                  <a:schemeClr val="tx2"/>
                </a:solidFill>
                <a:ea typeface="Calibri" panose="020F0502020204030204" pitchFamily="34" charset="0"/>
                <a:cs typeface="Calibri" panose="020F0502020204030204" pitchFamily="34" charset="0"/>
                <a:sym typeface="Calibri (MS) Bold"/>
              </a:rPr>
              <a:t>ponderale</a:t>
            </a:r>
            <a:endParaRPr lang="en-US" sz="2550" b="1" dirty="0">
              <a:solidFill>
                <a:schemeClr val="tx2"/>
              </a:solidFill>
              <a:ea typeface="Calibri" panose="020F0502020204030204" pitchFamily="34" charset="0"/>
              <a:cs typeface="Calibri" panose="020F0502020204030204" pitchFamily="34" charset="0"/>
              <a:sym typeface="Calibri (MS) Bold"/>
            </a:endParaRPr>
          </a:p>
          <a:p>
            <a:pPr marL="1101090" lvl="2" indent="-367030" algn="l">
              <a:lnSpc>
                <a:spcPts val="2448"/>
              </a:lnSpc>
              <a:buFont typeface="Arial"/>
              <a:buChar char="⚬"/>
            </a:pPr>
            <a:r>
              <a:rPr lang="en-US" sz="2550" b="1" dirty="0" err="1">
                <a:solidFill>
                  <a:schemeClr val="tx2"/>
                </a:solidFill>
                <a:ea typeface="Calibri" panose="020F0502020204030204" pitchFamily="34" charset="0"/>
                <a:cs typeface="Calibri" panose="020F0502020204030204" pitchFamily="34" charset="0"/>
                <a:sym typeface="Calibri (MS) Bold"/>
              </a:rPr>
              <a:t>Esami</a:t>
            </a:r>
            <a:r>
              <a:rPr lang="en-US" sz="2550" b="1" dirty="0">
                <a:solidFill>
                  <a:schemeClr val="tx2"/>
                </a:solidFill>
                <a:ea typeface="Calibri" panose="020F0502020204030204" pitchFamily="34" charset="0"/>
                <a:cs typeface="Calibri" panose="020F0502020204030204" pitchFamily="34" charset="0"/>
                <a:sym typeface="Calibri (MS) Bold"/>
              </a:rPr>
              <a:t> </a:t>
            </a:r>
            <a:r>
              <a:rPr lang="en-US" sz="2550" b="1" dirty="0" err="1">
                <a:solidFill>
                  <a:schemeClr val="tx2"/>
                </a:solidFill>
                <a:ea typeface="Calibri" panose="020F0502020204030204" pitchFamily="34" charset="0"/>
                <a:cs typeface="Calibri" panose="020F0502020204030204" pitchFamily="34" charset="0"/>
                <a:sym typeface="Calibri (MS) Bold"/>
              </a:rPr>
              <a:t>emato-biochimici</a:t>
            </a:r>
            <a:endParaRPr lang="en-US" sz="2550" b="1" dirty="0">
              <a:solidFill>
                <a:schemeClr val="tx2"/>
              </a:solidFill>
              <a:ea typeface="Calibri" panose="020F0502020204030204" pitchFamily="34" charset="0"/>
              <a:cs typeface="Calibri" panose="020F0502020204030204" pitchFamily="34" charset="0"/>
              <a:sym typeface="Calibri (MS) Bold"/>
            </a:endParaRPr>
          </a:p>
          <a:p>
            <a:pPr marL="550545" lvl="1" indent="-275272" algn="l">
              <a:lnSpc>
                <a:spcPts val="2448"/>
              </a:lnSpc>
              <a:buFont typeface="Arial"/>
              <a:buChar char="•"/>
            </a:pPr>
            <a:r>
              <a:rPr lang="en-US" sz="2550" b="1" dirty="0" err="1">
                <a:solidFill>
                  <a:schemeClr val="tx2"/>
                </a:solidFill>
                <a:ea typeface="Calibri (MS) Bold"/>
                <a:cs typeface="Calibri (MS) Bold"/>
                <a:sym typeface="Calibri (MS) Bold"/>
              </a:rPr>
              <a:t>Terapia</a:t>
            </a:r>
            <a:endParaRPr lang="en-US" sz="2550" b="1" dirty="0">
              <a:solidFill>
                <a:schemeClr val="tx2"/>
              </a:solidFill>
              <a:ea typeface="Calibri (MS) Bold"/>
              <a:cs typeface="Calibri (MS) Bold"/>
              <a:sym typeface="Calibri (MS) Bold"/>
            </a:endParaRPr>
          </a:p>
          <a:p>
            <a:pPr marL="1007745" lvl="2" indent="-275272">
              <a:lnSpc>
                <a:spcPts val="2448"/>
              </a:lnSpc>
              <a:buFont typeface="Arial"/>
              <a:buChar char="•"/>
            </a:pPr>
            <a:r>
              <a:rPr lang="en-US" sz="2550" dirty="0" err="1">
                <a:solidFill>
                  <a:schemeClr val="tx2"/>
                </a:solidFill>
                <a:ea typeface="Calibri (MS) Bold"/>
                <a:cs typeface="Calibri (MS) Bold"/>
                <a:sym typeface="Calibri (MS) Bold"/>
              </a:rPr>
              <a:t>Trattamenti</a:t>
            </a:r>
            <a:r>
              <a:rPr lang="en-US" sz="2550" dirty="0">
                <a:solidFill>
                  <a:schemeClr val="tx2"/>
                </a:solidFill>
                <a:ea typeface="Calibri (MS) Bold"/>
                <a:cs typeface="Calibri (MS) Bold"/>
                <a:sym typeface="Calibri (MS) Bold"/>
              </a:rPr>
              <a:t> </a:t>
            </a:r>
            <a:r>
              <a:rPr lang="en-US" sz="2550" dirty="0" err="1">
                <a:solidFill>
                  <a:schemeClr val="tx2"/>
                </a:solidFill>
                <a:ea typeface="Calibri (MS) Bold"/>
                <a:cs typeface="Calibri (MS) Bold"/>
                <a:sym typeface="Calibri (MS) Bold"/>
              </a:rPr>
              <a:t>attuali</a:t>
            </a:r>
            <a:r>
              <a:rPr lang="en-US" sz="2550" dirty="0">
                <a:solidFill>
                  <a:schemeClr val="tx2"/>
                </a:solidFill>
                <a:ea typeface="Calibri (MS) Bold"/>
                <a:cs typeface="Calibri (MS) Bold"/>
                <a:sym typeface="Calibri (MS) Bold"/>
              </a:rPr>
              <a:t> (</a:t>
            </a:r>
            <a:r>
              <a:rPr lang="en-US" sz="2550" dirty="0" err="1">
                <a:solidFill>
                  <a:schemeClr val="tx2"/>
                </a:solidFill>
                <a:ea typeface="Calibri (MS) Bold"/>
                <a:cs typeface="Calibri (MS) Bold"/>
                <a:sym typeface="Calibri (MS) Bold"/>
              </a:rPr>
              <a:t>farmaci</a:t>
            </a:r>
            <a:r>
              <a:rPr lang="en-US" sz="2550" dirty="0">
                <a:solidFill>
                  <a:schemeClr val="tx2"/>
                </a:solidFill>
                <a:ea typeface="Calibri (MS) Bold"/>
                <a:cs typeface="Calibri (MS) Bold"/>
                <a:sym typeface="Calibri (MS) Bold"/>
              </a:rPr>
              <a:t> e non)</a:t>
            </a:r>
          </a:p>
          <a:p>
            <a:pPr marL="1101090" lvl="2" indent="-367030" algn="l">
              <a:lnSpc>
                <a:spcPts val="2448"/>
              </a:lnSpc>
              <a:buFont typeface="Arial"/>
              <a:buChar char="⚬"/>
            </a:pPr>
            <a:r>
              <a:rPr lang="en-US" sz="2550" dirty="0" err="1">
                <a:solidFill>
                  <a:schemeClr val="tx2"/>
                </a:solidFill>
                <a:ea typeface="Calibri (MS) Bold"/>
                <a:cs typeface="Calibri (MS) Bold"/>
                <a:sym typeface="Calibri (MS) Bold"/>
              </a:rPr>
              <a:t>Aderenza</a:t>
            </a:r>
            <a:r>
              <a:rPr lang="en-US" sz="2550" dirty="0">
                <a:solidFill>
                  <a:schemeClr val="tx2"/>
                </a:solidFill>
                <a:ea typeface="Calibri (MS) Bold"/>
                <a:cs typeface="Calibri (MS) Bold"/>
                <a:sym typeface="Calibri (MS) Bold"/>
              </a:rPr>
              <a:t> </a:t>
            </a:r>
            <a:r>
              <a:rPr lang="en-US" sz="2550" dirty="0" err="1">
                <a:solidFill>
                  <a:schemeClr val="tx2"/>
                </a:solidFill>
                <a:ea typeface="Calibri (MS) Bold"/>
                <a:cs typeface="Calibri (MS) Bold"/>
                <a:sym typeface="Calibri (MS) Bold"/>
              </a:rPr>
              <a:t>alla</a:t>
            </a:r>
            <a:r>
              <a:rPr lang="en-US" sz="2550" dirty="0">
                <a:solidFill>
                  <a:schemeClr val="tx2"/>
                </a:solidFill>
                <a:ea typeface="Calibri (MS) Bold"/>
                <a:cs typeface="Calibri (MS) Bold"/>
                <a:sym typeface="Calibri (MS) Bold"/>
              </a:rPr>
              <a:t> </a:t>
            </a:r>
            <a:r>
              <a:rPr lang="en-US" sz="2550" dirty="0" err="1">
                <a:solidFill>
                  <a:schemeClr val="tx2"/>
                </a:solidFill>
                <a:ea typeface="Calibri (MS) Bold"/>
                <a:cs typeface="Calibri (MS) Bold"/>
                <a:sym typeface="Calibri (MS) Bold"/>
              </a:rPr>
              <a:t>terapia</a:t>
            </a:r>
            <a:endParaRPr lang="en-US" sz="2550" dirty="0">
              <a:solidFill>
                <a:schemeClr val="tx2"/>
              </a:solidFill>
              <a:ea typeface="Calibri (MS) Bold"/>
              <a:cs typeface="Calibri (MS) Bold"/>
              <a:sym typeface="Calibri (MS) Bold"/>
            </a:endParaRPr>
          </a:p>
          <a:p>
            <a:pPr marL="550545" lvl="1" indent="-275272" algn="l">
              <a:lnSpc>
                <a:spcPts val="2448"/>
              </a:lnSpc>
              <a:buFont typeface="Arial"/>
              <a:buChar char="•"/>
            </a:pPr>
            <a:r>
              <a:rPr lang="en-US" sz="2550" b="1" dirty="0" err="1">
                <a:solidFill>
                  <a:schemeClr val="tx2"/>
                </a:solidFill>
                <a:ea typeface="Calibri (MS) Bold"/>
                <a:cs typeface="Calibri (MS) Bold"/>
                <a:sym typeface="Calibri (MS) Bold"/>
              </a:rPr>
              <a:t>Sintomi</a:t>
            </a:r>
            <a:endParaRPr lang="en-US" sz="2550" b="1" dirty="0">
              <a:solidFill>
                <a:schemeClr val="tx2"/>
              </a:solidFill>
              <a:ea typeface="Calibri (MS) Bold"/>
              <a:cs typeface="Calibri (MS) Bold"/>
              <a:sym typeface="Calibri (MS) Bold"/>
            </a:endParaRPr>
          </a:p>
          <a:p>
            <a:pPr marL="1101090" lvl="2" indent="-367030" algn="l">
              <a:lnSpc>
                <a:spcPts val="2448"/>
              </a:lnSpc>
              <a:buFont typeface="Arial"/>
              <a:buChar char="⚬"/>
            </a:pPr>
            <a:r>
              <a:rPr lang="en-US" sz="2550" dirty="0" err="1">
                <a:solidFill>
                  <a:schemeClr val="tx2"/>
                </a:solidFill>
                <a:ea typeface="Calibri (MS) Bold"/>
                <a:cs typeface="Calibri (MS) Bold"/>
                <a:sym typeface="Calibri (MS) Bold"/>
              </a:rPr>
              <a:t>Gastrointestinali</a:t>
            </a:r>
            <a:r>
              <a:rPr lang="en-US" sz="2550" dirty="0">
                <a:solidFill>
                  <a:schemeClr val="tx2"/>
                </a:solidFill>
                <a:ea typeface="Calibri (MS) Bold"/>
                <a:cs typeface="Calibri (MS) Bold"/>
                <a:sym typeface="Calibri (MS) Bold"/>
              </a:rPr>
              <a:t>: nausea, </a:t>
            </a:r>
            <a:r>
              <a:rPr lang="en-US" sz="2550" dirty="0" err="1">
                <a:solidFill>
                  <a:schemeClr val="tx2"/>
                </a:solidFill>
                <a:ea typeface="Calibri (MS) Bold"/>
                <a:cs typeface="Calibri (MS) Bold"/>
                <a:sym typeface="Calibri (MS) Bold"/>
              </a:rPr>
              <a:t>vomito</a:t>
            </a:r>
            <a:r>
              <a:rPr lang="en-US" sz="2550" dirty="0">
                <a:solidFill>
                  <a:schemeClr val="tx2"/>
                </a:solidFill>
                <a:ea typeface="Calibri (MS) Bold"/>
                <a:cs typeface="Calibri (MS) Bold"/>
                <a:sym typeface="Calibri (MS) Bold"/>
              </a:rPr>
              <a:t>, </a:t>
            </a:r>
            <a:r>
              <a:rPr lang="en-US" sz="2550" dirty="0" err="1">
                <a:solidFill>
                  <a:schemeClr val="tx2"/>
                </a:solidFill>
                <a:ea typeface="Calibri (MS) Bold"/>
                <a:cs typeface="Calibri (MS) Bold"/>
                <a:sym typeface="Calibri (MS) Bold"/>
              </a:rPr>
              <a:t>reflusso</a:t>
            </a:r>
            <a:r>
              <a:rPr lang="en-US" sz="2550" dirty="0">
                <a:solidFill>
                  <a:schemeClr val="tx2"/>
                </a:solidFill>
                <a:ea typeface="Calibri (MS) Bold"/>
                <a:cs typeface="Calibri (MS) Bold"/>
                <a:sym typeface="Calibri (MS) Bold"/>
              </a:rPr>
              <a:t>; </a:t>
            </a:r>
            <a:r>
              <a:rPr lang="en-US" sz="2550" dirty="0" err="1">
                <a:solidFill>
                  <a:schemeClr val="tx2"/>
                </a:solidFill>
                <a:ea typeface="Calibri (MS) Bold"/>
                <a:cs typeface="Calibri (MS) Bold"/>
                <a:sym typeface="Calibri (MS) Bold"/>
              </a:rPr>
              <a:t>stato</a:t>
            </a:r>
            <a:r>
              <a:rPr lang="en-US" sz="2550" dirty="0">
                <a:solidFill>
                  <a:schemeClr val="tx2"/>
                </a:solidFill>
                <a:ea typeface="Calibri (MS) Bold"/>
                <a:cs typeface="Calibri (MS) Bold"/>
                <a:sym typeface="Calibri (MS) Bold"/>
              </a:rPr>
              <a:t> </a:t>
            </a:r>
            <a:r>
              <a:rPr lang="en-US" sz="2550" dirty="0" err="1">
                <a:solidFill>
                  <a:schemeClr val="tx2"/>
                </a:solidFill>
                <a:ea typeface="Calibri (MS) Bold"/>
                <a:cs typeface="Calibri (MS) Bold"/>
                <a:sym typeface="Calibri (MS) Bold"/>
              </a:rPr>
              <a:t>dell'alvo</a:t>
            </a:r>
            <a:endParaRPr lang="en-US" sz="2550" dirty="0">
              <a:solidFill>
                <a:schemeClr val="tx2"/>
              </a:solidFill>
              <a:ea typeface="Calibri (MS) Bold"/>
              <a:cs typeface="Calibri (MS) Bold"/>
              <a:sym typeface="Calibri (MS) Bold"/>
            </a:endParaRPr>
          </a:p>
          <a:p>
            <a:pPr marL="1101090" lvl="2" indent="-367030" algn="l">
              <a:lnSpc>
                <a:spcPts val="2448"/>
              </a:lnSpc>
              <a:buFont typeface="Arial"/>
              <a:buChar char="⚬"/>
            </a:pPr>
            <a:r>
              <a:rPr lang="en-US" sz="2550" dirty="0" err="1">
                <a:solidFill>
                  <a:schemeClr val="tx2"/>
                </a:solidFill>
                <a:ea typeface="Calibri (MS) Bold"/>
                <a:cs typeface="Calibri (MS) Bold"/>
                <a:sym typeface="Calibri (MS) Bold"/>
              </a:rPr>
              <a:t>Ciclo</a:t>
            </a:r>
            <a:r>
              <a:rPr lang="en-US" sz="2550" dirty="0">
                <a:solidFill>
                  <a:schemeClr val="tx2"/>
                </a:solidFill>
                <a:ea typeface="Calibri (MS) Bold"/>
                <a:cs typeface="Calibri (MS) Bold"/>
                <a:sym typeface="Calibri (MS) Bold"/>
              </a:rPr>
              <a:t> </a:t>
            </a:r>
            <a:r>
              <a:rPr lang="en-US" sz="2550" dirty="0" err="1">
                <a:solidFill>
                  <a:schemeClr val="tx2"/>
                </a:solidFill>
                <a:ea typeface="Calibri (MS) Bold"/>
                <a:cs typeface="Calibri (MS) Bold"/>
                <a:sym typeface="Calibri (MS) Bold"/>
              </a:rPr>
              <a:t>mestruale</a:t>
            </a:r>
            <a:endParaRPr lang="en-US" sz="2550" dirty="0">
              <a:solidFill>
                <a:schemeClr val="tx2"/>
              </a:solidFill>
              <a:ea typeface="Calibri (MS) Bold"/>
              <a:cs typeface="Calibri (MS) Bold"/>
              <a:sym typeface="Calibri (MS) Bold"/>
            </a:endParaRPr>
          </a:p>
          <a:p>
            <a:pPr marL="550545" lvl="1" indent="-275272" algn="l">
              <a:lnSpc>
                <a:spcPts val="2448"/>
              </a:lnSpc>
              <a:buFont typeface="Arial"/>
              <a:buChar char="•"/>
            </a:pPr>
            <a:r>
              <a:rPr lang="en-US" sz="2550" b="1" dirty="0">
                <a:solidFill>
                  <a:schemeClr val="tx2"/>
                </a:solidFill>
                <a:ea typeface="Calibri (MS) Bold"/>
                <a:cs typeface="Calibri (MS) Bold"/>
                <a:sym typeface="Calibri (MS) Bold"/>
              </a:rPr>
              <a:t>Stile di Vita</a:t>
            </a:r>
          </a:p>
          <a:p>
            <a:pPr marL="1101090" lvl="2" indent="-367030" algn="l">
              <a:lnSpc>
                <a:spcPts val="2448"/>
              </a:lnSpc>
              <a:buFont typeface="Arial"/>
              <a:buChar char="⚬"/>
            </a:pPr>
            <a:r>
              <a:rPr lang="en-US" sz="2550" dirty="0" err="1">
                <a:solidFill>
                  <a:schemeClr val="tx2"/>
                </a:solidFill>
                <a:ea typeface="Calibri (MS) Bold"/>
                <a:cs typeface="Calibri (MS) Bold"/>
                <a:sym typeface="Calibri (MS) Bold"/>
              </a:rPr>
              <a:t>Attività</a:t>
            </a:r>
            <a:r>
              <a:rPr lang="en-US" sz="2550" dirty="0">
                <a:solidFill>
                  <a:schemeClr val="tx2"/>
                </a:solidFill>
                <a:ea typeface="Calibri (MS) Bold"/>
                <a:cs typeface="Calibri (MS) Bold"/>
                <a:sym typeface="Calibri (MS) Bold"/>
              </a:rPr>
              <a:t> </a:t>
            </a:r>
            <a:r>
              <a:rPr lang="en-US" sz="2550" dirty="0" err="1">
                <a:solidFill>
                  <a:schemeClr val="tx2"/>
                </a:solidFill>
                <a:ea typeface="Calibri (MS) Bold"/>
                <a:cs typeface="Calibri (MS) Bold"/>
                <a:sym typeface="Calibri (MS) Bold"/>
              </a:rPr>
              <a:t>fisica</a:t>
            </a:r>
            <a:endParaRPr lang="en-US" sz="2550" dirty="0">
              <a:solidFill>
                <a:schemeClr val="tx2"/>
              </a:solidFill>
              <a:ea typeface="Calibri (MS) Bold"/>
              <a:cs typeface="Calibri (MS) Bold"/>
              <a:sym typeface="Calibri (MS) Bold"/>
            </a:endParaRPr>
          </a:p>
          <a:p>
            <a:pPr marL="1101090" lvl="2" indent="-367030" algn="l">
              <a:lnSpc>
                <a:spcPts val="2448"/>
              </a:lnSpc>
              <a:buFont typeface="Arial"/>
              <a:buChar char="⚬"/>
            </a:pPr>
            <a:r>
              <a:rPr lang="en-US" sz="2550" dirty="0" err="1">
                <a:solidFill>
                  <a:schemeClr val="tx2"/>
                </a:solidFill>
                <a:ea typeface="Calibri (MS) Bold"/>
                <a:cs typeface="Calibri (MS) Bold"/>
                <a:sym typeface="Calibri (MS) Bold"/>
              </a:rPr>
              <a:t>Anamnesi</a:t>
            </a:r>
            <a:r>
              <a:rPr lang="en-US" sz="2550" dirty="0">
                <a:solidFill>
                  <a:schemeClr val="tx2"/>
                </a:solidFill>
                <a:ea typeface="Calibri (MS) Bold"/>
                <a:cs typeface="Calibri (MS) Bold"/>
                <a:sym typeface="Calibri (MS) Bold"/>
              </a:rPr>
              <a:t> </a:t>
            </a:r>
            <a:r>
              <a:rPr lang="en-US" sz="2550" dirty="0" err="1">
                <a:solidFill>
                  <a:schemeClr val="tx2"/>
                </a:solidFill>
                <a:ea typeface="Calibri (MS) Bold"/>
                <a:cs typeface="Calibri (MS) Bold"/>
                <a:sym typeface="Calibri (MS) Bold"/>
              </a:rPr>
              <a:t>alimentare</a:t>
            </a:r>
            <a:endParaRPr lang="en-US" sz="2550" dirty="0">
              <a:solidFill>
                <a:schemeClr val="tx2"/>
              </a:solidFill>
              <a:ea typeface="Calibri (MS) Bold"/>
              <a:cs typeface="Calibri (MS) Bold"/>
              <a:sym typeface="Calibri (MS) Bold"/>
            </a:endParaRPr>
          </a:p>
          <a:p>
            <a:pPr marL="1101090" lvl="2" indent="-367030" algn="l">
              <a:lnSpc>
                <a:spcPts val="2448"/>
              </a:lnSpc>
              <a:buFont typeface="Arial"/>
              <a:buChar char="⚬"/>
            </a:pPr>
            <a:r>
              <a:rPr lang="en-US" sz="2550" dirty="0" err="1">
                <a:solidFill>
                  <a:schemeClr val="tx2"/>
                </a:solidFill>
                <a:ea typeface="Calibri (MS) Bold"/>
                <a:cs typeface="Calibri (MS) Bold"/>
                <a:sym typeface="Calibri (MS) Bold"/>
              </a:rPr>
              <a:t>Comportamenti</a:t>
            </a:r>
            <a:r>
              <a:rPr lang="en-US" sz="2550" dirty="0">
                <a:solidFill>
                  <a:schemeClr val="tx2"/>
                </a:solidFill>
                <a:ea typeface="Calibri (MS) Bold"/>
                <a:cs typeface="Calibri (MS) Bold"/>
                <a:sym typeface="Calibri (MS) Bold"/>
              </a:rPr>
              <a:t> </a:t>
            </a:r>
            <a:r>
              <a:rPr lang="en-US" sz="2550" dirty="0" err="1">
                <a:solidFill>
                  <a:schemeClr val="tx2"/>
                </a:solidFill>
                <a:ea typeface="Calibri (MS) Bold"/>
                <a:cs typeface="Calibri (MS) Bold"/>
                <a:sym typeface="Calibri (MS) Bold"/>
              </a:rPr>
              <a:t>disfunzionali</a:t>
            </a:r>
            <a:endParaRPr lang="en-US" sz="2550" dirty="0">
              <a:solidFill>
                <a:schemeClr val="tx2"/>
              </a:solidFill>
              <a:ea typeface="Calibri (MS) Bold"/>
              <a:cs typeface="Calibri (MS) Bold"/>
              <a:sym typeface="Calibri (MS) Bold"/>
            </a:endParaRPr>
          </a:p>
          <a:p>
            <a:pPr marL="461486" lvl="1" indent="-230743" algn="l">
              <a:lnSpc>
                <a:spcPts val="2448"/>
              </a:lnSpc>
            </a:pPr>
            <a:r>
              <a:rPr lang="en-US" sz="2550" b="1" dirty="0" err="1">
                <a:solidFill>
                  <a:schemeClr val="tx2"/>
                </a:solidFill>
                <a:ea typeface="Calibri (MS) Bold"/>
                <a:cs typeface="Calibri (MS) Bold"/>
                <a:sym typeface="Calibri (MS) Bold"/>
              </a:rPr>
              <a:t>Consumo</a:t>
            </a:r>
            <a:r>
              <a:rPr lang="en-US" sz="2550" b="1" dirty="0">
                <a:solidFill>
                  <a:schemeClr val="tx2"/>
                </a:solidFill>
                <a:ea typeface="Calibri (MS) Bold"/>
                <a:cs typeface="Calibri (MS) Bold"/>
                <a:sym typeface="Calibri (MS) Bold"/>
              </a:rPr>
              <a:t> di </a:t>
            </a:r>
            <a:r>
              <a:rPr lang="en-US" sz="2550" b="1" dirty="0" err="1">
                <a:solidFill>
                  <a:schemeClr val="tx2"/>
                </a:solidFill>
                <a:ea typeface="Calibri (MS) Bold"/>
                <a:cs typeface="Calibri (MS) Bold"/>
                <a:sym typeface="Calibri (MS) Bold"/>
              </a:rPr>
              <a:t>alcol</a:t>
            </a:r>
            <a:endParaRPr lang="en-US" sz="2550" b="1" dirty="0">
              <a:solidFill>
                <a:schemeClr val="tx2"/>
              </a:solidFill>
              <a:ea typeface="Calibri (MS) Bold"/>
              <a:cs typeface="Calibri (MS) Bold"/>
              <a:sym typeface="Calibri (MS) Bold"/>
            </a:endParaRPr>
          </a:p>
        </p:txBody>
      </p:sp>
      <p:grpSp>
        <p:nvGrpSpPr>
          <p:cNvPr id="20" name="Group 20"/>
          <p:cNvGrpSpPr>
            <a:grpSpLocks noChangeAspect="1"/>
          </p:cNvGrpSpPr>
          <p:nvPr/>
        </p:nvGrpSpPr>
        <p:grpSpPr>
          <a:xfrm>
            <a:off x="10156520" y="1947296"/>
            <a:ext cx="7315200" cy="6885432"/>
            <a:chOff x="0" y="0"/>
            <a:chExt cx="9753600" cy="9180576"/>
          </a:xfrm>
        </p:grpSpPr>
        <p:sp>
          <p:nvSpPr>
            <p:cNvPr id="21" name="Freeform 21"/>
            <p:cNvSpPr/>
            <p:nvPr/>
          </p:nvSpPr>
          <p:spPr>
            <a:xfrm>
              <a:off x="0" y="0"/>
              <a:ext cx="9753600" cy="9180576"/>
            </a:xfrm>
            <a:custGeom>
              <a:avLst/>
              <a:gdLst/>
              <a:ahLst/>
              <a:cxnLst/>
              <a:rect l="l" t="t" r="r" b="b"/>
              <a:pathLst>
                <a:path w="9753600" h="9180576">
                  <a:moveTo>
                    <a:pt x="0" y="0"/>
                  </a:moveTo>
                  <a:lnTo>
                    <a:pt x="9753600" y="0"/>
                  </a:lnTo>
                  <a:lnTo>
                    <a:pt x="9753600" y="9180576"/>
                  </a:lnTo>
                  <a:lnTo>
                    <a:pt x="0" y="9180576"/>
                  </a:lnTo>
                  <a:lnTo>
                    <a:pt x="0" y="0"/>
                  </a:lnTo>
                  <a:close/>
                </a:path>
              </a:pathLst>
            </a:custGeom>
            <a:blipFill>
              <a:blip r:embed="rId4"/>
              <a:stretch>
                <a:fillRect t="-3120" b="-3120"/>
              </a:stretch>
            </a:blipFill>
          </p:spPr>
          <p:txBody>
            <a:bodyPr/>
            <a:lstStyle/>
            <a:p>
              <a:endParaRPr lang="it-IT"/>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250102" y="15933"/>
            <a:ext cx="4286250" cy="10271066"/>
            <a:chOff x="0" y="0"/>
            <a:chExt cx="5715000" cy="13694754"/>
          </a:xfrm>
        </p:grpSpPr>
        <p:sp>
          <p:nvSpPr>
            <p:cNvPr id="5" name="Freeform 5"/>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6" name="Group 6"/>
          <p:cNvGrpSpPr>
            <a:grpSpLocks noChangeAspect="1"/>
          </p:cNvGrpSpPr>
          <p:nvPr/>
        </p:nvGrpSpPr>
        <p:grpSpPr>
          <a:xfrm>
            <a:off x="12250110" y="870294"/>
            <a:ext cx="4246922" cy="7394526"/>
            <a:chOff x="0" y="0"/>
            <a:chExt cx="5662562" cy="9859368"/>
          </a:xfrm>
        </p:grpSpPr>
        <p:sp>
          <p:nvSpPr>
            <p:cNvPr id="7" name="Freeform 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grpSp>
        <p:nvGrpSpPr>
          <p:cNvPr id="8" name="Group 8"/>
          <p:cNvGrpSpPr/>
          <p:nvPr/>
        </p:nvGrpSpPr>
        <p:grpSpPr>
          <a:xfrm rot="-5400000">
            <a:off x="9109710" y="90156"/>
            <a:ext cx="68578" cy="18288000"/>
            <a:chOff x="0" y="0"/>
            <a:chExt cx="91438" cy="24384000"/>
          </a:xfrm>
        </p:grpSpPr>
        <p:sp>
          <p:nvSpPr>
            <p:cNvPr id="9" name="Freeform 9"/>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10" name="Group 10"/>
          <p:cNvGrpSpPr/>
          <p:nvPr/>
        </p:nvGrpSpPr>
        <p:grpSpPr>
          <a:xfrm rot="-5400000">
            <a:off x="9066069" y="196143"/>
            <a:ext cx="155865" cy="18287998"/>
            <a:chOff x="0" y="0"/>
            <a:chExt cx="207820" cy="24383998"/>
          </a:xfrm>
        </p:grpSpPr>
        <p:sp>
          <p:nvSpPr>
            <p:cNvPr id="11" name="Freeform 11"/>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2" name="Group 12"/>
          <p:cNvGrpSpPr>
            <a:grpSpLocks noChangeAspect="1"/>
          </p:cNvGrpSpPr>
          <p:nvPr/>
        </p:nvGrpSpPr>
        <p:grpSpPr>
          <a:xfrm>
            <a:off x="0" y="9417626"/>
            <a:ext cx="18288000" cy="853440"/>
            <a:chOff x="0" y="0"/>
            <a:chExt cx="24384000" cy="1137920"/>
          </a:xfrm>
        </p:grpSpPr>
        <p:sp>
          <p:nvSpPr>
            <p:cNvPr id="13" name="Freeform 13"/>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3"/>
              <a:stretch>
                <a:fillRect/>
              </a:stretch>
            </a:blipFill>
          </p:spPr>
          <p:txBody>
            <a:bodyPr/>
            <a:lstStyle/>
            <a:p>
              <a:endParaRPr lang="it-IT"/>
            </a:p>
          </p:txBody>
        </p:sp>
      </p:grpSp>
      <p:grpSp>
        <p:nvGrpSpPr>
          <p:cNvPr id="14" name="Group 14"/>
          <p:cNvGrpSpPr/>
          <p:nvPr/>
        </p:nvGrpSpPr>
        <p:grpSpPr>
          <a:xfrm>
            <a:off x="12250102" y="15934"/>
            <a:ext cx="4286250" cy="9179325"/>
            <a:chOff x="0" y="0"/>
            <a:chExt cx="5715000" cy="12239100"/>
          </a:xfrm>
        </p:grpSpPr>
        <p:sp>
          <p:nvSpPr>
            <p:cNvPr id="15" name="Freeform 15"/>
            <p:cNvSpPr/>
            <p:nvPr/>
          </p:nvSpPr>
          <p:spPr>
            <a:xfrm>
              <a:off x="0" y="0"/>
              <a:ext cx="5715000" cy="12239117"/>
            </a:xfrm>
            <a:custGeom>
              <a:avLst/>
              <a:gdLst/>
              <a:ahLst/>
              <a:cxnLst/>
              <a:rect l="l" t="t" r="r" b="b"/>
              <a:pathLst>
                <a:path w="5715000" h="12239117">
                  <a:moveTo>
                    <a:pt x="0" y="12239117"/>
                  </a:moveTo>
                  <a:lnTo>
                    <a:pt x="0" y="0"/>
                  </a:lnTo>
                  <a:lnTo>
                    <a:pt x="5715000" y="0"/>
                  </a:lnTo>
                  <a:lnTo>
                    <a:pt x="5715000" y="12239117"/>
                  </a:lnTo>
                  <a:close/>
                </a:path>
              </a:pathLst>
            </a:custGeom>
            <a:solidFill>
              <a:srgbClr val="FBFCFC"/>
            </a:solidFill>
          </p:spPr>
          <p:txBody>
            <a:bodyPr/>
            <a:lstStyle/>
            <a:p>
              <a:endParaRPr lang="it-IT"/>
            </a:p>
          </p:txBody>
        </p:sp>
      </p:grpSp>
      <p:grpSp>
        <p:nvGrpSpPr>
          <p:cNvPr id="16" name="Group 16"/>
          <p:cNvGrpSpPr>
            <a:grpSpLocks noChangeAspect="1"/>
          </p:cNvGrpSpPr>
          <p:nvPr/>
        </p:nvGrpSpPr>
        <p:grpSpPr>
          <a:xfrm>
            <a:off x="12250110" y="870294"/>
            <a:ext cx="4246922" cy="7394526"/>
            <a:chOff x="0" y="0"/>
            <a:chExt cx="5662562" cy="9859368"/>
          </a:xfrm>
        </p:grpSpPr>
        <p:sp>
          <p:nvSpPr>
            <p:cNvPr id="17" name="Freeform 1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sp>
        <p:nvSpPr>
          <p:cNvPr id="18" name="TextBox 18"/>
          <p:cNvSpPr txBox="1"/>
          <p:nvPr/>
        </p:nvSpPr>
        <p:spPr>
          <a:xfrm>
            <a:off x="777238" y="400527"/>
            <a:ext cx="16232916" cy="1680210"/>
          </a:xfrm>
          <a:prstGeom prst="rect">
            <a:avLst/>
          </a:prstGeom>
        </p:spPr>
        <p:txBody>
          <a:bodyPr lIns="0" tIns="0" rIns="0" bIns="0" rtlCol="0" anchor="t">
            <a:spAutoFit/>
          </a:bodyPr>
          <a:lstStyle/>
          <a:p>
            <a:pPr algn="l">
              <a:lnSpc>
                <a:spcPts val="7776"/>
              </a:lnSpc>
            </a:pPr>
            <a:r>
              <a:rPr lang="en-US" sz="7200" b="1" spc="-74">
                <a:solidFill>
                  <a:srgbClr val="C00000"/>
                </a:solidFill>
                <a:latin typeface="Calibri (MS) Bold"/>
                <a:ea typeface="Calibri (MS) Bold"/>
                <a:cs typeface="Calibri (MS) Bold"/>
                <a:sym typeface="Calibri (MS) Bold"/>
              </a:rPr>
              <a:t>Valutazione della composizione corporea</a:t>
            </a:r>
          </a:p>
        </p:txBody>
      </p:sp>
      <p:sp>
        <p:nvSpPr>
          <p:cNvPr id="19" name="TextBox 19"/>
          <p:cNvSpPr txBox="1"/>
          <p:nvPr/>
        </p:nvSpPr>
        <p:spPr>
          <a:xfrm>
            <a:off x="1927889" y="1549415"/>
            <a:ext cx="15082265" cy="3783985"/>
          </a:xfrm>
          <a:prstGeom prst="rect">
            <a:avLst/>
          </a:prstGeom>
        </p:spPr>
        <p:txBody>
          <a:bodyPr lIns="0" tIns="0" rIns="0" bIns="0" rtlCol="0" anchor="t">
            <a:spAutoFit/>
          </a:bodyPr>
          <a:lstStyle/>
          <a:p>
            <a:pPr marL="0" indent="0" algn="l" rtl="0" eaLnBrk="1" latinLnBrk="0" hangingPunct="1">
              <a:lnSpc>
                <a:spcPct val="150000"/>
              </a:lnSpc>
              <a:buNone/>
            </a:pPr>
            <a:r>
              <a:rPr lang="it-IT" sz="2780" dirty="0">
                <a:solidFill>
                  <a:srgbClr val="1F497D"/>
                </a:solidFill>
                <a:effectLst/>
                <a:latin typeface="Calibri (MS)" panose="020B0604020202020204" charset="0"/>
              </a:rPr>
              <a:t>• </a:t>
            </a:r>
            <a:r>
              <a:rPr lang="it-IT" sz="2780" b="1" dirty="0">
                <a:solidFill>
                  <a:srgbClr val="1F497D"/>
                </a:solidFill>
                <a:effectLst/>
                <a:latin typeface="Calibri (MS)" panose="020B0604020202020204" charset="0"/>
              </a:rPr>
              <a:t>Obiettivo:</a:t>
            </a:r>
            <a:r>
              <a:rPr lang="it-IT" sz="2780" dirty="0">
                <a:solidFill>
                  <a:srgbClr val="1F497D"/>
                </a:solidFill>
                <a:effectLst/>
                <a:latin typeface="Calibri (MS)" panose="020B0604020202020204" charset="0"/>
              </a:rPr>
              <a:t> monitorare peso e variazioni di massa magra e grassa</a:t>
            </a:r>
          </a:p>
          <a:p>
            <a:pPr marL="0" indent="0" algn="l" rtl="0" eaLnBrk="1" latinLnBrk="0" hangingPunct="1">
              <a:lnSpc>
                <a:spcPct val="150000"/>
              </a:lnSpc>
              <a:buNone/>
            </a:pPr>
            <a:r>
              <a:rPr lang="it-IT" sz="2780" dirty="0">
                <a:solidFill>
                  <a:srgbClr val="1F497D"/>
                </a:solidFill>
                <a:effectLst/>
                <a:latin typeface="Calibri (MS)" panose="020B0604020202020204" charset="0"/>
              </a:rPr>
              <a:t>• </a:t>
            </a:r>
            <a:r>
              <a:rPr lang="it-IT" sz="2780" b="1" dirty="0">
                <a:solidFill>
                  <a:srgbClr val="1F497D"/>
                </a:solidFill>
                <a:effectLst/>
                <a:latin typeface="Calibri (MS)" panose="020B0604020202020204" charset="0"/>
              </a:rPr>
              <a:t>Limiti BMI:</a:t>
            </a:r>
            <a:r>
              <a:rPr lang="it-IT" sz="2780" dirty="0">
                <a:solidFill>
                  <a:srgbClr val="1F497D"/>
                </a:solidFill>
                <a:effectLst/>
                <a:latin typeface="Calibri (MS)" panose="020B0604020202020204" charset="0"/>
              </a:rPr>
              <a:t> non distingue massa grassa da magra né distribuzione del grasso</a:t>
            </a:r>
          </a:p>
          <a:p>
            <a:pPr marL="0" indent="0" algn="l" rtl="0" eaLnBrk="1" latinLnBrk="0" hangingPunct="1">
              <a:lnSpc>
                <a:spcPct val="150000"/>
              </a:lnSpc>
              <a:buNone/>
            </a:pPr>
            <a:r>
              <a:rPr lang="it-IT" sz="2780" dirty="0">
                <a:solidFill>
                  <a:srgbClr val="1F497D"/>
                </a:solidFill>
                <a:effectLst/>
                <a:latin typeface="Calibri (MS)" panose="020B0604020202020204" charset="0"/>
              </a:rPr>
              <a:t>• </a:t>
            </a:r>
            <a:r>
              <a:rPr lang="it-IT" sz="2780" b="1" dirty="0">
                <a:solidFill>
                  <a:srgbClr val="1F497D"/>
                </a:solidFill>
                <a:effectLst/>
                <a:latin typeface="Calibri (MS)" panose="020B0604020202020204" charset="0"/>
              </a:rPr>
              <a:t>Metodi:</a:t>
            </a:r>
            <a:r>
              <a:rPr lang="it-IT" sz="2780" dirty="0">
                <a:solidFill>
                  <a:srgbClr val="1F497D"/>
                </a:solidFill>
                <a:effectLst/>
                <a:latin typeface="Calibri (MS)" panose="020B0604020202020204" charset="0"/>
              </a:rPr>
              <a:t> </a:t>
            </a:r>
            <a:r>
              <a:rPr lang="it-IT" sz="2780" i="1" u="sng" dirty="0">
                <a:solidFill>
                  <a:srgbClr val="1F497D"/>
                </a:solidFill>
                <a:effectLst/>
                <a:latin typeface="Calibri (MS)" panose="020B0604020202020204" charset="0"/>
              </a:rPr>
              <a:t>BIA</a:t>
            </a:r>
            <a:r>
              <a:rPr lang="it-IT" sz="2780" dirty="0">
                <a:solidFill>
                  <a:srgbClr val="1F497D"/>
                </a:solidFill>
                <a:effectLst/>
                <a:latin typeface="Calibri (MS)" panose="020B0604020202020204" charset="0"/>
              </a:rPr>
              <a:t> per monitoraggio semplice; </a:t>
            </a:r>
            <a:r>
              <a:rPr lang="it-IT" sz="2780" i="1" u="sng" dirty="0">
                <a:solidFill>
                  <a:srgbClr val="1F497D"/>
                </a:solidFill>
                <a:effectLst/>
                <a:latin typeface="Calibri (MS)" panose="020B0604020202020204" charset="0"/>
              </a:rPr>
              <a:t>DEXA, RMN, TC </a:t>
            </a:r>
            <a:r>
              <a:rPr lang="it-IT" sz="2780" dirty="0">
                <a:solidFill>
                  <a:srgbClr val="1F497D"/>
                </a:solidFill>
                <a:effectLst/>
                <a:latin typeface="Calibri (MS)" panose="020B0604020202020204" charset="0"/>
              </a:rPr>
              <a:t>come standard ma più costosi o con radiazioni</a:t>
            </a:r>
          </a:p>
          <a:p>
            <a:pPr marL="0" indent="0" algn="l" rtl="0" eaLnBrk="1" latinLnBrk="0" hangingPunct="1">
              <a:lnSpc>
                <a:spcPct val="150000"/>
              </a:lnSpc>
              <a:buNone/>
            </a:pPr>
            <a:r>
              <a:rPr lang="it-IT" sz="2780" dirty="0">
                <a:solidFill>
                  <a:srgbClr val="1F497D"/>
                </a:solidFill>
                <a:effectLst/>
                <a:latin typeface="Calibri (MS)" panose="020B0604020202020204" charset="0"/>
              </a:rPr>
              <a:t>• </a:t>
            </a:r>
            <a:r>
              <a:rPr lang="it-IT" sz="2780" b="1" dirty="0">
                <a:solidFill>
                  <a:srgbClr val="1F497D"/>
                </a:solidFill>
                <a:effectLst/>
                <a:latin typeface="Calibri (MS)" panose="020B0604020202020204" charset="0"/>
              </a:rPr>
              <a:t>Indicatori aggiuntivi:</a:t>
            </a:r>
            <a:r>
              <a:rPr lang="it-IT" sz="2780" dirty="0">
                <a:solidFill>
                  <a:srgbClr val="1F497D"/>
                </a:solidFill>
                <a:effectLst/>
                <a:latin typeface="Calibri (MS)" panose="020B0604020202020204" charset="0"/>
              </a:rPr>
              <a:t> </a:t>
            </a:r>
            <a:r>
              <a:rPr lang="it-IT" sz="2780" u="sng" dirty="0">
                <a:solidFill>
                  <a:srgbClr val="1F497D"/>
                </a:solidFill>
                <a:effectLst/>
                <a:latin typeface="Calibri (MS)" panose="020B0604020202020204" charset="0"/>
              </a:rPr>
              <a:t>circonferenze vita, vita/altezza, vita/fianchi</a:t>
            </a:r>
            <a:r>
              <a:rPr lang="it-IT" sz="2780" dirty="0">
                <a:solidFill>
                  <a:srgbClr val="1F497D"/>
                </a:solidFill>
                <a:effectLst/>
                <a:latin typeface="Calibri (MS)" panose="020B0604020202020204" charset="0"/>
              </a:rPr>
              <a:t>; circonferenza collo alta indica rischio OSAS; plicometria per massa grassa totale</a:t>
            </a:r>
          </a:p>
          <a:p>
            <a:pPr marL="0" indent="0" algn="l" rtl="0" eaLnBrk="1" latinLnBrk="0" hangingPunct="1">
              <a:lnSpc>
                <a:spcPct val="150000"/>
              </a:lnSpc>
              <a:buNone/>
            </a:pPr>
            <a:r>
              <a:rPr lang="it-IT" sz="2780" b="1" dirty="0">
                <a:solidFill>
                  <a:srgbClr val="FF0000"/>
                </a:solidFill>
                <a:effectLst/>
                <a:latin typeface="Calibri (MS)" panose="020B0604020202020204" charset="0"/>
              </a:rPr>
              <a:t>• Consigliato approccio combinato con stesso operatore e strumento per coerenza</a:t>
            </a:r>
            <a:endParaRPr lang="en-US" sz="2775" b="1" dirty="0">
              <a:solidFill>
                <a:srgbClr val="FF0000"/>
              </a:solidFill>
              <a:latin typeface="Calibri (MS)"/>
              <a:ea typeface="Calibri (MS)"/>
              <a:cs typeface="Calibri (MS)"/>
              <a:sym typeface="Calibri (MS)"/>
            </a:endParaRPr>
          </a:p>
        </p:txBody>
      </p:sp>
      <p:pic>
        <p:nvPicPr>
          <p:cNvPr id="20" name="Immagine 19">
            <a:extLst>
              <a:ext uri="{FF2B5EF4-FFF2-40B4-BE49-F238E27FC236}">
                <a16:creationId xmlns:a16="http://schemas.microsoft.com/office/drawing/2014/main" id="{98451E6C-E824-DE91-6864-643961DB47E5}"/>
              </a:ext>
            </a:extLst>
          </p:cNvPr>
          <p:cNvPicPr>
            <a:picLocks noChangeAspect="1"/>
          </p:cNvPicPr>
          <p:nvPr/>
        </p:nvPicPr>
        <p:blipFill>
          <a:blip r:embed="rId4"/>
          <a:stretch>
            <a:fillRect/>
          </a:stretch>
        </p:blipFill>
        <p:spPr>
          <a:xfrm>
            <a:off x="15287266" y="5643656"/>
            <a:ext cx="2638425" cy="1733550"/>
          </a:xfrm>
          <a:prstGeom prst="rect">
            <a:avLst/>
          </a:prstGeom>
        </p:spPr>
      </p:pic>
      <p:pic>
        <p:nvPicPr>
          <p:cNvPr id="21" name="Immagine 20">
            <a:extLst>
              <a:ext uri="{FF2B5EF4-FFF2-40B4-BE49-F238E27FC236}">
                <a16:creationId xmlns:a16="http://schemas.microsoft.com/office/drawing/2014/main" id="{B9AAA6EC-6ACB-FEC2-A91D-8A91B7C4A642}"/>
              </a:ext>
            </a:extLst>
          </p:cNvPr>
          <p:cNvPicPr>
            <a:picLocks noChangeAspect="1"/>
          </p:cNvPicPr>
          <p:nvPr/>
        </p:nvPicPr>
        <p:blipFill>
          <a:blip r:embed="rId5"/>
          <a:stretch>
            <a:fillRect/>
          </a:stretch>
        </p:blipFill>
        <p:spPr>
          <a:xfrm>
            <a:off x="6307083" y="5573859"/>
            <a:ext cx="5673829" cy="3399643"/>
          </a:xfrm>
          <a:prstGeom prst="rect">
            <a:avLst/>
          </a:prstGeom>
        </p:spPr>
      </p:pic>
      <p:pic>
        <p:nvPicPr>
          <p:cNvPr id="1028" name="Picture 4" descr="GRASSO CORPOREO: CONTROLLARE QUANTITÀ E DISTRIBUZIONE - Cibum">
            <a:extLst>
              <a:ext uri="{FF2B5EF4-FFF2-40B4-BE49-F238E27FC236}">
                <a16:creationId xmlns:a16="http://schemas.microsoft.com/office/drawing/2014/main" id="{E7C3D0FE-A9EF-A85C-F9E2-27B58F2883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040" y="5756791"/>
            <a:ext cx="3125698" cy="20537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250102" y="15933"/>
            <a:ext cx="4286250" cy="10271066"/>
            <a:chOff x="0" y="0"/>
            <a:chExt cx="5715000" cy="13694754"/>
          </a:xfrm>
        </p:grpSpPr>
        <p:sp>
          <p:nvSpPr>
            <p:cNvPr id="5" name="Freeform 5"/>
            <p:cNvSpPr/>
            <p:nvPr/>
          </p:nvSpPr>
          <p:spPr>
            <a:xfrm>
              <a:off x="0" y="0"/>
              <a:ext cx="5715000" cy="13694790"/>
            </a:xfrm>
            <a:custGeom>
              <a:avLst/>
              <a:gdLst/>
              <a:ahLst/>
              <a:cxnLst/>
              <a:rect l="l" t="t" r="r" b="b"/>
              <a:pathLst>
                <a:path w="5715000" h="13694790">
                  <a:moveTo>
                    <a:pt x="0" y="13694790"/>
                  </a:moveTo>
                  <a:lnTo>
                    <a:pt x="0" y="0"/>
                  </a:lnTo>
                  <a:lnTo>
                    <a:pt x="5715000" y="0"/>
                  </a:lnTo>
                  <a:lnTo>
                    <a:pt x="5715000" y="13694790"/>
                  </a:lnTo>
                  <a:close/>
                </a:path>
              </a:pathLst>
            </a:custGeom>
            <a:solidFill>
              <a:srgbClr val="FBFCFC"/>
            </a:solidFill>
          </p:spPr>
          <p:txBody>
            <a:bodyPr/>
            <a:lstStyle/>
            <a:p>
              <a:endParaRPr lang="it-IT"/>
            </a:p>
          </p:txBody>
        </p:sp>
      </p:grpSp>
      <p:grpSp>
        <p:nvGrpSpPr>
          <p:cNvPr id="6" name="Group 6"/>
          <p:cNvGrpSpPr>
            <a:grpSpLocks noChangeAspect="1"/>
          </p:cNvGrpSpPr>
          <p:nvPr/>
        </p:nvGrpSpPr>
        <p:grpSpPr>
          <a:xfrm>
            <a:off x="12250110" y="870294"/>
            <a:ext cx="4246922" cy="7394526"/>
            <a:chOff x="0" y="0"/>
            <a:chExt cx="5662562" cy="9859368"/>
          </a:xfrm>
        </p:grpSpPr>
        <p:sp>
          <p:nvSpPr>
            <p:cNvPr id="7" name="Freeform 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grpSp>
        <p:nvGrpSpPr>
          <p:cNvPr id="8" name="Group 8"/>
          <p:cNvGrpSpPr/>
          <p:nvPr/>
        </p:nvGrpSpPr>
        <p:grpSpPr>
          <a:xfrm rot="-5400000">
            <a:off x="9109710" y="90156"/>
            <a:ext cx="68578" cy="18288000"/>
            <a:chOff x="0" y="0"/>
            <a:chExt cx="91438" cy="24384000"/>
          </a:xfrm>
        </p:grpSpPr>
        <p:sp>
          <p:nvSpPr>
            <p:cNvPr id="9" name="Freeform 9"/>
            <p:cNvSpPr/>
            <p:nvPr/>
          </p:nvSpPr>
          <p:spPr>
            <a:xfrm>
              <a:off x="0" y="0"/>
              <a:ext cx="91440" cy="24384000"/>
            </a:xfrm>
            <a:custGeom>
              <a:avLst/>
              <a:gdLst/>
              <a:ahLst/>
              <a:cxnLst/>
              <a:rect l="l" t="t" r="r" b="b"/>
              <a:pathLst>
                <a:path w="91440" h="24384000">
                  <a:moveTo>
                    <a:pt x="0" y="0"/>
                  </a:moveTo>
                  <a:lnTo>
                    <a:pt x="91440" y="0"/>
                  </a:lnTo>
                  <a:lnTo>
                    <a:pt x="91440" y="24384000"/>
                  </a:lnTo>
                  <a:lnTo>
                    <a:pt x="0" y="24384000"/>
                  </a:lnTo>
                  <a:close/>
                </a:path>
              </a:pathLst>
            </a:custGeom>
            <a:solidFill>
              <a:srgbClr val="FFC000"/>
            </a:solidFill>
          </p:spPr>
          <p:txBody>
            <a:bodyPr/>
            <a:lstStyle/>
            <a:p>
              <a:endParaRPr lang="it-IT"/>
            </a:p>
          </p:txBody>
        </p:sp>
      </p:grpSp>
      <p:grpSp>
        <p:nvGrpSpPr>
          <p:cNvPr id="10" name="Group 10"/>
          <p:cNvGrpSpPr/>
          <p:nvPr/>
        </p:nvGrpSpPr>
        <p:grpSpPr>
          <a:xfrm rot="-5400000">
            <a:off x="9066069" y="196143"/>
            <a:ext cx="155865" cy="18287998"/>
            <a:chOff x="0" y="0"/>
            <a:chExt cx="207820" cy="24383998"/>
          </a:xfrm>
        </p:grpSpPr>
        <p:sp>
          <p:nvSpPr>
            <p:cNvPr id="11" name="Freeform 11"/>
            <p:cNvSpPr/>
            <p:nvPr/>
          </p:nvSpPr>
          <p:spPr>
            <a:xfrm>
              <a:off x="0" y="0"/>
              <a:ext cx="207772" cy="24384000"/>
            </a:xfrm>
            <a:custGeom>
              <a:avLst/>
              <a:gdLst/>
              <a:ahLst/>
              <a:cxnLst/>
              <a:rect l="l" t="t" r="r" b="b"/>
              <a:pathLst>
                <a:path w="207772" h="24384000">
                  <a:moveTo>
                    <a:pt x="0" y="0"/>
                  </a:moveTo>
                  <a:lnTo>
                    <a:pt x="207772" y="0"/>
                  </a:lnTo>
                  <a:lnTo>
                    <a:pt x="207772" y="24384000"/>
                  </a:lnTo>
                  <a:lnTo>
                    <a:pt x="0" y="24384000"/>
                  </a:lnTo>
                  <a:close/>
                </a:path>
              </a:pathLst>
            </a:custGeom>
            <a:solidFill>
              <a:srgbClr val="2E3D92"/>
            </a:solidFill>
          </p:spPr>
          <p:txBody>
            <a:bodyPr/>
            <a:lstStyle/>
            <a:p>
              <a:endParaRPr lang="it-IT"/>
            </a:p>
          </p:txBody>
        </p:sp>
      </p:grpSp>
      <p:grpSp>
        <p:nvGrpSpPr>
          <p:cNvPr id="12" name="Group 12"/>
          <p:cNvGrpSpPr>
            <a:grpSpLocks noChangeAspect="1"/>
          </p:cNvGrpSpPr>
          <p:nvPr/>
        </p:nvGrpSpPr>
        <p:grpSpPr>
          <a:xfrm>
            <a:off x="0" y="9417626"/>
            <a:ext cx="18288000" cy="853440"/>
            <a:chOff x="0" y="0"/>
            <a:chExt cx="24384000" cy="1137920"/>
          </a:xfrm>
        </p:grpSpPr>
        <p:sp>
          <p:nvSpPr>
            <p:cNvPr id="13" name="Freeform 13"/>
            <p:cNvSpPr/>
            <p:nvPr/>
          </p:nvSpPr>
          <p:spPr>
            <a:xfrm>
              <a:off x="0" y="0"/>
              <a:ext cx="24384000" cy="1137920"/>
            </a:xfrm>
            <a:custGeom>
              <a:avLst/>
              <a:gdLst/>
              <a:ahLst/>
              <a:cxnLst/>
              <a:rect l="l" t="t" r="r" b="b"/>
              <a:pathLst>
                <a:path w="24384000" h="1137920">
                  <a:moveTo>
                    <a:pt x="0" y="0"/>
                  </a:moveTo>
                  <a:lnTo>
                    <a:pt x="24384000" y="0"/>
                  </a:lnTo>
                  <a:lnTo>
                    <a:pt x="24384000" y="1137920"/>
                  </a:lnTo>
                  <a:lnTo>
                    <a:pt x="0" y="1137920"/>
                  </a:lnTo>
                  <a:lnTo>
                    <a:pt x="0" y="0"/>
                  </a:lnTo>
                  <a:close/>
                </a:path>
              </a:pathLst>
            </a:custGeom>
            <a:blipFill>
              <a:blip r:embed="rId3"/>
              <a:stretch>
                <a:fillRect/>
              </a:stretch>
            </a:blipFill>
          </p:spPr>
          <p:txBody>
            <a:bodyPr/>
            <a:lstStyle/>
            <a:p>
              <a:endParaRPr lang="it-IT"/>
            </a:p>
          </p:txBody>
        </p:sp>
      </p:grpSp>
      <p:grpSp>
        <p:nvGrpSpPr>
          <p:cNvPr id="16" name="Group 16"/>
          <p:cNvGrpSpPr>
            <a:grpSpLocks noChangeAspect="1"/>
          </p:cNvGrpSpPr>
          <p:nvPr/>
        </p:nvGrpSpPr>
        <p:grpSpPr>
          <a:xfrm>
            <a:off x="12250110" y="870294"/>
            <a:ext cx="4246922" cy="7394526"/>
            <a:chOff x="0" y="0"/>
            <a:chExt cx="5662562" cy="9859368"/>
          </a:xfrm>
        </p:grpSpPr>
        <p:sp>
          <p:nvSpPr>
            <p:cNvPr id="17" name="Freeform 17"/>
            <p:cNvSpPr/>
            <p:nvPr/>
          </p:nvSpPr>
          <p:spPr>
            <a:xfrm>
              <a:off x="0" y="0"/>
              <a:ext cx="5662549" cy="9859391"/>
            </a:xfrm>
            <a:custGeom>
              <a:avLst/>
              <a:gdLst/>
              <a:ahLst/>
              <a:cxnLst/>
              <a:rect l="l" t="t" r="r" b="b"/>
              <a:pathLst>
                <a:path w="5662549" h="9859391">
                  <a:moveTo>
                    <a:pt x="0" y="0"/>
                  </a:moveTo>
                  <a:lnTo>
                    <a:pt x="5662549" y="0"/>
                  </a:lnTo>
                  <a:lnTo>
                    <a:pt x="5662549" y="9859391"/>
                  </a:lnTo>
                  <a:lnTo>
                    <a:pt x="0" y="9859391"/>
                  </a:lnTo>
                  <a:lnTo>
                    <a:pt x="0" y="0"/>
                  </a:lnTo>
                  <a:close/>
                </a:path>
              </a:pathLst>
            </a:custGeom>
            <a:blipFill>
              <a:blip r:embed="rId2"/>
              <a:stretch>
                <a:fillRect r="-39"/>
              </a:stretch>
            </a:blipFill>
          </p:spPr>
          <p:txBody>
            <a:bodyPr/>
            <a:lstStyle/>
            <a:p>
              <a:endParaRPr lang="it-IT"/>
            </a:p>
          </p:txBody>
        </p:sp>
      </p:grpSp>
      <p:graphicFrame>
        <p:nvGraphicFramePr>
          <p:cNvPr id="18" name="Table 18"/>
          <p:cNvGraphicFramePr>
            <a:graphicFrameLocks noGrp="1"/>
          </p:cNvGraphicFramePr>
          <p:nvPr>
            <p:extLst>
              <p:ext uri="{D42A27DB-BD31-4B8C-83A1-F6EECF244321}">
                <p14:modId xmlns:p14="http://schemas.microsoft.com/office/powerpoint/2010/main" val="1840487737"/>
              </p:ext>
            </p:extLst>
          </p:nvPr>
        </p:nvGraphicFramePr>
        <p:xfrm>
          <a:off x="838200" y="1232422"/>
          <a:ext cx="17030700" cy="7308661"/>
        </p:xfrm>
        <a:graphic>
          <a:graphicData uri="http://schemas.openxmlformats.org/drawingml/2006/table">
            <a:tbl>
              <a:tblPr firstRow="1">
                <a:tableStyleId>{35758FB7-9AC5-4552-8A53-C91805E547FA}</a:tableStyleId>
              </a:tblPr>
              <a:tblGrid>
                <a:gridCol w="5676900">
                  <a:extLst>
                    <a:ext uri="{9D8B030D-6E8A-4147-A177-3AD203B41FA5}">
                      <a16:colId xmlns:a16="http://schemas.microsoft.com/office/drawing/2014/main" val="20000"/>
                    </a:ext>
                  </a:extLst>
                </a:gridCol>
                <a:gridCol w="5676900">
                  <a:extLst>
                    <a:ext uri="{9D8B030D-6E8A-4147-A177-3AD203B41FA5}">
                      <a16:colId xmlns:a16="http://schemas.microsoft.com/office/drawing/2014/main" val="20001"/>
                    </a:ext>
                  </a:extLst>
                </a:gridCol>
                <a:gridCol w="5676900">
                  <a:extLst>
                    <a:ext uri="{9D8B030D-6E8A-4147-A177-3AD203B41FA5}">
                      <a16:colId xmlns:a16="http://schemas.microsoft.com/office/drawing/2014/main" val="20002"/>
                    </a:ext>
                  </a:extLst>
                </a:gridCol>
              </a:tblGrid>
              <a:tr h="593907">
                <a:tc>
                  <a:txBody>
                    <a:bodyPr/>
                    <a:lstStyle/>
                    <a:p>
                      <a:pPr algn="ctr">
                        <a:lnSpc>
                          <a:spcPts val="3240"/>
                        </a:lnSpc>
                        <a:defRPr/>
                      </a:pPr>
                      <a:r>
                        <a:rPr lang="en-US" sz="2700" b="1" dirty="0" err="1">
                          <a:solidFill>
                            <a:schemeClr val="tx2"/>
                          </a:solidFill>
                          <a:sym typeface="Calibri (MS) Bold"/>
                        </a:rPr>
                        <a:t>Sintomo</a:t>
                      </a:r>
                      <a:endParaRPr lang="en-US" sz="1100" dirty="0">
                        <a:solidFill>
                          <a:schemeClr val="tx2"/>
                        </a:solidFill>
                        <a:latin typeface="+mn-lt"/>
                      </a:endParaRPr>
                    </a:p>
                  </a:txBody>
                  <a:tcPr marL="65979" marR="65979" marT="65979" marB="65979" anchor="ctr"/>
                </a:tc>
                <a:tc>
                  <a:txBody>
                    <a:bodyPr/>
                    <a:lstStyle/>
                    <a:p>
                      <a:pPr algn="ctr">
                        <a:lnSpc>
                          <a:spcPts val="3240"/>
                        </a:lnSpc>
                        <a:defRPr/>
                      </a:pPr>
                      <a:r>
                        <a:rPr lang="en-US" sz="2700" b="1" dirty="0" err="1">
                          <a:solidFill>
                            <a:schemeClr val="tx2"/>
                          </a:solidFill>
                          <a:sym typeface="Calibri (MS) Bold"/>
                        </a:rPr>
                        <a:t>Possibile</a:t>
                      </a:r>
                      <a:r>
                        <a:rPr lang="en-US" sz="2700" b="1" dirty="0">
                          <a:solidFill>
                            <a:schemeClr val="tx2"/>
                          </a:solidFill>
                          <a:sym typeface="Calibri (MS) Bold"/>
                        </a:rPr>
                        <a:t> causa</a:t>
                      </a:r>
                      <a:endParaRPr lang="en-US" sz="1100" dirty="0">
                        <a:solidFill>
                          <a:schemeClr val="tx2"/>
                        </a:solidFill>
                        <a:latin typeface="+mn-lt"/>
                      </a:endParaRPr>
                    </a:p>
                  </a:txBody>
                  <a:tcPr marL="65979" marR="65979" marT="65979" marB="65979" anchor="ctr"/>
                </a:tc>
                <a:tc>
                  <a:txBody>
                    <a:bodyPr/>
                    <a:lstStyle/>
                    <a:p>
                      <a:pPr algn="ctr">
                        <a:lnSpc>
                          <a:spcPts val="3240"/>
                        </a:lnSpc>
                        <a:defRPr/>
                      </a:pPr>
                      <a:r>
                        <a:rPr lang="en-US" sz="2700" b="1" dirty="0" err="1">
                          <a:solidFill>
                            <a:schemeClr val="tx2"/>
                          </a:solidFill>
                          <a:sym typeface="Calibri (MS) Bold"/>
                        </a:rPr>
                        <a:t>Rischio</a:t>
                      </a:r>
                      <a:r>
                        <a:rPr lang="en-US" sz="2700" b="1" dirty="0">
                          <a:solidFill>
                            <a:schemeClr val="tx2"/>
                          </a:solidFill>
                          <a:sym typeface="Calibri (MS) Bold"/>
                        </a:rPr>
                        <a:t> </a:t>
                      </a:r>
                      <a:r>
                        <a:rPr lang="en-US" sz="2700" b="1" dirty="0" err="1">
                          <a:solidFill>
                            <a:schemeClr val="tx2"/>
                          </a:solidFill>
                          <a:sym typeface="Calibri (MS) Bold"/>
                        </a:rPr>
                        <a:t>nutrizionale</a:t>
                      </a:r>
                      <a:endParaRPr lang="en-US" sz="1100" dirty="0">
                        <a:solidFill>
                          <a:schemeClr val="tx2"/>
                        </a:solidFill>
                        <a:latin typeface="+mn-lt"/>
                      </a:endParaRPr>
                    </a:p>
                  </a:txBody>
                  <a:tcPr marL="65979" marR="65979" marT="65979" marB="65979" anchor="ctr"/>
                </a:tc>
                <a:extLst>
                  <a:ext uri="{0D108BD9-81ED-4DB2-BD59-A6C34878D82A}">
                    <a16:rowId xmlns:a16="http://schemas.microsoft.com/office/drawing/2014/main" val="10000"/>
                  </a:ext>
                </a:extLst>
              </a:tr>
              <a:tr h="859717">
                <a:tc>
                  <a:txBody>
                    <a:bodyPr/>
                    <a:lstStyle/>
                    <a:p>
                      <a:pPr algn="l">
                        <a:lnSpc>
                          <a:spcPts val="3240"/>
                        </a:lnSpc>
                        <a:defRPr/>
                      </a:pPr>
                      <a:r>
                        <a:rPr lang="en-US" sz="2700" b="1" dirty="0">
                          <a:solidFill>
                            <a:schemeClr val="tx2"/>
                          </a:solidFill>
                          <a:sym typeface="Calibri (MS) Bold"/>
                        </a:rPr>
                        <a:t>Nausea, </a:t>
                      </a:r>
                      <a:r>
                        <a:rPr lang="en-US" sz="2700" b="1" dirty="0" err="1">
                          <a:solidFill>
                            <a:schemeClr val="tx2"/>
                          </a:solidFill>
                          <a:sym typeface="Calibri (MS) Bold"/>
                        </a:rPr>
                        <a:t>vomito</a:t>
                      </a:r>
                      <a:r>
                        <a:rPr lang="en-US" sz="2700" b="1" dirty="0">
                          <a:solidFill>
                            <a:schemeClr val="tx2"/>
                          </a:solidFill>
                          <a:sym typeface="Calibri (MS) Bold"/>
                        </a:rPr>
                        <a:t>, </a:t>
                      </a:r>
                      <a:r>
                        <a:rPr lang="en-US" sz="2700" b="1" dirty="0" err="1">
                          <a:solidFill>
                            <a:schemeClr val="tx2"/>
                          </a:solidFill>
                          <a:sym typeface="Calibri (MS) Bold"/>
                        </a:rPr>
                        <a:t>disfagia</a:t>
                      </a:r>
                      <a:endParaRPr lang="en-US" sz="1100" dirty="0">
                        <a:solidFill>
                          <a:schemeClr val="tx2"/>
                        </a:solidFill>
                        <a:latin typeface="+mn-lt"/>
                      </a:endParaRPr>
                    </a:p>
                  </a:txBody>
                  <a:tcPr marL="65979" marR="65979" marT="65979" marB="65979" anchor="ctr"/>
                </a:tc>
                <a:tc>
                  <a:txBody>
                    <a:bodyPr/>
                    <a:lstStyle/>
                    <a:p>
                      <a:pPr algn="l">
                        <a:lnSpc>
                          <a:spcPts val="3240"/>
                        </a:lnSpc>
                        <a:defRPr/>
                      </a:pPr>
                      <a:r>
                        <a:rPr lang="en-US" sz="2700" dirty="0" err="1">
                          <a:solidFill>
                            <a:schemeClr val="tx2"/>
                          </a:solidFill>
                          <a:sym typeface="Calibri (MS)"/>
                        </a:rPr>
                        <a:t>Intolleranza</a:t>
                      </a:r>
                      <a:r>
                        <a:rPr lang="en-US" sz="2700" dirty="0">
                          <a:solidFill>
                            <a:schemeClr val="tx2"/>
                          </a:solidFill>
                          <a:sym typeface="Calibri (MS)"/>
                        </a:rPr>
                        <a:t> </a:t>
                      </a:r>
                      <a:r>
                        <a:rPr lang="en-US" sz="2700" dirty="0" err="1">
                          <a:solidFill>
                            <a:schemeClr val="tx2"/>
                          </a:solidFill>
                          <a:sym typeface="Calibri (MS)"/>
                        </a:rPr>
                        <a:t>alimentare</a:t>
                      </a:r>
                      <a:r>
                        <a:rPr lang="en-US" sz="2700" dirty="0">
                          <a:solidFill>
                            <a:schemeClr val="tx2"/>
                          </a:solidFill>
                          <a:sym typeface="Calibri (MS)"/>
                        </a:rPr>
                        <a:t> o </a:t>
                      </a:r>
                      <a:r>
                        <a:rPr lang="en-US" sz="2700" dirty="0" err="1">
                          <a:solidFill>
                            <a:schemeClr val="tx2"/>
                          </a:solidFill>
                          <a:sym typeface="Calibri (MS)"/>
                        </a:rPr>
                        <a:t>stenosi</a:t>
                      </a:r>
                      <a:endParaRPr lang="en-US" sz="1100" dirty="0">
                        <a:solidFill>
                          <a:schemeClr val="tx2"/>
                        </a:solidFill>
                        <a:latin typeface="+mn-lt"/>
                      </a:endParaRPr>
                    </a:p>
                  </a:txBody>
                  <a:tcPr marL="65979" marR="65979" marT="65979" marB="65979" anchor="ctr"/>
                </a:tc>
                <a:tc>
                  <a:txBody>
                    <a:bodyPr/>
                    <a:lstStyle/>
                    <a:p>
                      <a:pPr algn="l">
                        <a:lnSpc>
                          <a:spcPts val="3240"/>
                        </a:lnSpc>
                        <a:defRPr/>
                      </a:pPr>
                      <a:r>
                        <a:rPr lang="en-US" sz="2700" dirty="0">
                          <a:solidFill>
                            <a:schemeClr val="tx2"/>
                          </a:solidFill>
                          <a:sym typeface="Calibri (MS)"/>
                        </a:rPr>
                        <a:t>Carenza di </a:t>
                      </a:r>
                      <a:r>
                        <a:rPr lang="en-US" sz="2700" dirty="0" err="1">
                          <a:solidFill>
                            <a:schemeClr val="tx2"/>
                          </a:solidFill>
                          <a:sym typeface="Calibri (MS)"/>
                        </a:rPr>
                        <a:t>tiamina</a:t>
                      </a:r>
                      <a:r>
                        <a:rPr lang="en-US" sz="2700" dirty="0">
                          <a:solidFill>
                            <a:schemeClr val="tx2"/>
                          </a:solidFill>
                          <a:sym typeface="Calibri (MS)"/>
                        </a:rPr>
                        <a:t> (B1), </a:t>
                      </a:r>
                      <a:r>
                        <a:rPr lang="en-US" sz="2700" dirty="0" err="1">
                          <a:solidFill>
                            <a:schemeClr val="tx2"/>
                          </a:solidFill>
                          <a:sym typeface="Calibri (MS)"/>
                        </a:rPr>
                        <a:t>disidratazione</a:t>
                      </a:r>
                      <a:endParaRPr lang="en-US" sz="1100" dirty="0">
                        <a:solidFill>
                          <a:schemeClr val="tx2"/>
                        </a:solidFill>
                        <a:latin typeface="+mn-lt"/>
                      </a:endParaRPr>
                    </a:p>
                  </a:txBody>
                  <a:tcPr marL="65979" marR="65979" marT="65979" marB="65979" anchor="ctr"/>
                </a:tc>
                <a:extLst>
                  <a:ext uri="{0D108BD9-81ED-4DB2-BD59-A6C34878D82A}">
                    <a16:rowId xmlns:a16="http://schemas.microsoft.com/office/drawing/2014/main" val="10001"/>
                  </a:ext>
                </a:extLst>
              </a:tr>
              <a:tr h="859717">
                <a:tc>
                  <a:txBody>
                    <a:bodyPr/>
                    <a:lstStyle/>
                    <a:p>
                      <a:pPr algn="l">
                        <a:lnSpc>
                          <a:spcPts val="3240"/>
                        </a:lnSpc>
                        <a:defRPr/>
                      </a:pPr>
                      <a:r>
                        <a:rPr lang="en-US" sz="2700" b="1" dirty="0" err="1">
                          <a:solidFill>
                            <a:schemeClr val="tx2"/>
                          </a:solidFill>
                          <a:sym typeface="Calibri (MS) Bold"/>
                        </a:rPr>
                        <a:t>Scarso</a:t>
                      </a:r>
                      <a:r>
                        <a:rPr lang="en-US" sz="2700" b="1" dirty="0">
                          <a:solidFill>
                            <a:schemeClr val="tx2"/>
                          </a:solidFill>
                          <a:sym typeface="Calibri (MS) Bold"/>
                        </a:rPr>
                        <a:t> intake di </a:t>
                      </a:r>
                      <a:r>
                        <a:rPr lang="en-US" sz="2700" b="1" dirty="0" err="1">
                          <a:solidFill>
                            <a:schemeClr val="tx2"/>
                          </a:solidFill>
                          <a:sym typeface="Calibri (MS) Bold"/>
                        </a:rPr>
                        <a:t>liquidi</a:t>
                      </a:r>
                      <a:endParaRPr lang="en-US" sz="1100" dirty="0">
                        <a:solidFill>
                          <a:schemeClr val="tx2"/>
                        </a:solidFill>
                        <a:latin typeface="+mn-lt"/>
                      </a:endParaRPr>
                    </a:p>
                  </a:txBody>
                  <a:tcPr marL="65979" marR="65979" marT="65979" marB="65979" anchor="ctr"/>
                </a:tc>
                <a:tc>
                  <a:txBody>
                    <a:bodyPr/>
                    <a:lstStyle/>
                    <a:p>
                      <a:pPr algn="l">
                        <a:lnSpc>
                          <a:spcPts val="3240"/>
                        </a:lnSpc>
                        <a:defRPr/>
                      </a:pPr>
                      <a:r>
                        <a:rPr lang="en-US" sz="2700">
                          <a:solidFill>
                            <a:schemeClr val="tx2"/>
                          </a:solidFill>
                          <a:sym typeface="Calibri (MS)"/>
                        </a:rPr>
                        <a:t>Edema anastomotico, scarsa tolleranza</a:t>
                      </a:r>
                      <a:endParaRPr lang="en-US" sz="1100">
                        <a:solidFill>
                          <a:schemeClr val="tx2"/>
                        </a:solidFill>
                        <a:latin typeface="+mn-lt"/>
                      </a:endParaRPr>
                    </a:p>
                  </a:txBody>
                  <a:tcPr marL="65979" marR="65979" marT="65979" marB="65979" anchor="ctr"/>
                </a:tc>
                <a:tc>
                  <a:txBody>
                    <a:bodyPr/>
                    <a:lstStyle/>
                    <a:p>
                      <a:pPr algn="l">
                        <a:lnSpc>
                          <a:spcPts val="3240"/>
                        </a:lnSpc>
                        <a:defRPr/>
                      </a:pPr>
                      <a:r>
                        <a:rPr lang="en-US" sz="2700" dirty="0" err="1">
                          <a:solidFill>
                            <a:schemeClr val="tx2"/>
                          </a:solidFill>
                          <a:sym typeface="Calibri (MS)"/>
                        </a:rPr>
                        <a:t>Disidratazione</a:t>
                      </a:r>
                      <a:r>
                        <a:rPr lang="en-US" sz="2700" dirty="0">
                          <a:solidFill>
                            <a:schemeClr val="tx2"/>
                          </a:solidFill>
                          <a:sym typeface="Calibri (MS)"/>
                        </a:rPr>
                        <a:t>, </a:t>
                      </a:r>
                      <a:r>
                        <a:rPr lang="en-US" sz="2700" dirty="0" err="1">
                          <a:solidFill>
                            <a:schemeClr val="tx2"/>
                          </a:solidFill>
                          <a:sym typeface="Calibri (MS)"/>
                        </a:rPr>
                        <a:t>squilibri</a:t>
                      </a:r>
                      <a:r>
                        <a:rPr lang="en-US" sz="2700" dirty="0">
                          <a:solidFill>
                            <a:schemeClr val="tx2"/>
                          </a:solidFill>
                          <a:sym typeface="Calibri (MS)"/>
                        </a:rPr>
                        <a:t> </a:t>
                      </a:r>
                      <a:r>
                        <a:rPr lang="en-US" sz="2700" dirty="0" err="1">
                          <a:solidFill>
                            <a:schemeClr val="tx2"/>
                          </a:solidFill>
                          <a:sym typeface="Calibri (MS)"/>
                        </a:rPr>
                        <a:t>elettrolitici</a:t>
                      </a:r>
                      <a:endParaRPr lang="en-US" sz="1100" dirty="0">
                        <a:solidFill>
                          <a:schemeClr val="tx2"/>
                        </a:solidFill>
                        <a:latin typeface="+mn-lt"/>
                      </a:endParaRPr>
                    </a:p>
                  </a:txBody>
                  <a:tcPr marL="65979" marR="65979" marT="65979" marB="65979" anchor="ctr"/>
                </a:tc>
                <a:extLst>
                  <a:ext uri="{0D108BD9-81ED-4DB2-BD59-A6C34878D82A}">
                    <a16:rowId xmlns:a16="http://schemas.microsoft.com/office/drawing/2014/main" val="10002"/>
                  </a:ext>
                </a:extLst>
              </a:tr>
              <a:tr h="859035">
                <a:tc>
                  <a:txBody>
                    <a:bodyPr/>
                    <a:lstStyle/>
                    <a:p>
                      <a:pPr algn="l">
                        <a:lnSpc>
                          <a:spcPts val="3240"/>
                        </a:lnSpc>
                        <a:defRPr/>
                      </a:pPr>
                      <a:r>
                        <a:rPr lang="en-US" sz="2700" b="1" dirty="0" err="1">
                          <a:solidFill>
                            <a:schemeClr val="tx2"/>
                          </a:solidFill>
                          <a:sym typeface="Calibri (MS) Bold"/>
                        </a:rPr>
                        <a:t>Astenia</a:t>
                      </a:r>
                      <a:r>
                        <a:rPr lang="en-US" sz="2700" b="1" dirty="0">
                          <a:solidFill>
                            <a:schemeClr val="tx2"/>
                          </a:solidFill>
                          <a:sym typeface="Calibri (MS) Bold"/>
                        </a:rPr>
                        <a:t> e </a:t>
                      </a:r>
                      <a:r>
                        <a:rPr lang="en-US" sz="2700" b="1" dirty="0" err="1">
                          <a:solidFill>
                            <a:schemeClr val="tx2"/>
                          </a:solidFill>
                          <a:sym typeface="Calibri (MS) Bold"/>
                        </a:rPr>
                        <a:t>debolezza</a:t>
                      </a:r>
                      <a:endParaRPr lang="en-US" sz="1100" dirty="0">
                        <a:solidFill>
                          <a:schemeClr val="tx2"/>
                        </a:solidFill>
                        <a:latin typeface="+mn-lt"/>
                      </a:endParaRPr>
                    </a:p>
                  </a:txBody>
                  <a:tcPr marL="65979" marR="65979" marT="65979" marB="65979" anchor="ctr"/>
                </a:tc>
                <a:tc>
                  <a:txBody>
                    <a:bodyPr/>
                    <a:lstStyle/>
                    <a:p>
                      <a:pPr algn="l">
                        <a:lnSpc>
                          <a:spcPts val="3240"/>
                        </a:lnSpc>
                        <a:defRPr/>
                      </a:pPr>
                      <a:r>
                        <a:rPr lang="en-US" sz="2700">
                          <a:solidFill>
                            <a:schemeClr val="tx2"/>
                          </a:solidFill>
                          <a:sym typeface="Calibri (MS)"/>
                        </a:rPr>
                        <a:t>Anemia o malnutrizione proteica</a:t>
                      </a:r>
                      <a:endParaRPr lang="en-US" sz="1100">
                        <a:solidFill>
                          <a:schemeClr val="tx2"/>
                        </a:solidFill>
                        <a:latin typeface="+mn-lt"/>
                      </a:endParaRPr>
                    </a:p>
                  </a:txBody>
                  <a:tcPr marL="65979" marR="65979" marT="65979" marB="65979" anchor="ctr"/>
                </a:tc>
                <a:tc>
                  <a:txBody>
                    <a:bodyPr/>
                    <a:lstStyle/>
                    <a:p>
                      <a:pPr algn="l">
                        <a:lnSpc>
                          <a:spcPts val="3240"/>
                        </a:lnSpc>
                        <a:defRPr/>
                      </a:pPr>
                      <a:r>
                        <a:rPr lang="en-US" sz="2700" dirty="0">
                          <a:solidFill>
                            <a:schemeClr val="tx2"/>
                          </a:solidFill>
                          <a:sym typeface="Calibri (MS)"/>
                        </a:rPr>
                        <a:t>Deficit di ferro, B12, </a:t>
                      </a:r>
                      <a:r>
                        <a:rPr lang="en-US" sz="2700" dirty="0" err="1">
                          <a:solidFill>
                            <a:schemeClr val="tx2"/>
                          </a:solidFill>
                          <a:sym typeface="Calibri (MS)"/>
                        </a:rPr>
                        <a:t>folati</a:t>
                      </a:r>
                      <a:r>
                        <a:rPr lang="en-US" sz="2700" dirty="0">
                          <a:solidFill>
                            <a:schemeClr val="tx2"/>
                          </a:solidFill>
                          <a:sym typeface="Calibri (MS)"/>
                        </a:rPr>
                        <a:t>, </a:t>
                      </a:r>
                      <a:r>
                        <a:rPr lang="en-US" sz="2700" dirty="0" err="1">
                          <a:solidFill>
                            <a:schemeClr val="tx2"/>
                          </a:solidFill>
                          <a:sym typeface="Calibri (MS)"/>
                        </a:rPr>
                        <a:t>albumina</a:t>
                      </a:r>
                      <a:endParaRPr lang="en-US" sz="1100" dirty="0">
                        <a:solidFill>
                          <a:schemeClr val="tx2"/>
                        </a:solidFill>
                        <a:latin typeface="+mn-lt"/>
                      </a:endParaRPr>
                    </a:p>
                  </a:txBody>
                  <a:tcPr marL="65979" marR="65979" marT="65979" marB="65979" anchor="ctr"/>
                </a:tc>
                <a:extLst>
                  <a:ext uri="{0D108BD9-81ED-4DB2-BD59-A6C34878D82A}">
                    <a16:rowId xmlns:a16="http://schemas.microsoft.com/office/drawing/2014/main" val="10003"/>
                  </a:ext>
                </a:extLst>
              </a:tr>
              <a:tr h="964591">
                <a:tc>
                  <a:txBody>
                    <a:bodyPr/>
                    <a:lstStyle/>
                    <a:p>
                      <a:pPr algn="l">
                        <a:lnSpc>
                          <a:spcPts val="3240"/>
                        </a:lnSpc>
                        <a:defRPr/>
                      </a:pPr>
                      <a:r>
                        <a:rPr lang="en-US" sz="2700" b="1" dirty="0" err="1">
                          <a:solidFill>
                            <a:schemeClr val="tx2"/>
                          </a:solidFill>
                          <a:sym typeface="Calibri (MS) Bold"/>
                        </a:rPr>
                        <a:t>Caduta</a:t>
                      </a:r>
                      <a:r>
                        <a:rPr lang="en-US" sz="2700" b="1" dirty="0">
                          <a:solidFill>
                            <a:schemeClr val="tx2"/>
                          </a:solidFill>
                          <a:sym typeface="Calibri (MS) Bold"/>
                        </a:rPr>
                        <a:t> di </a:t>
                      </a:r>
                      <a:r>
                        <a:rPr lang="en-US" sz="2700" b="1" dirty="0" err="1">
                          <a:solidFill>
                            <a:schemeClr val="tx2"/>
                          </a:solidFill>
                          <a:sym typeface="Calibri (MS) Bold"/>
                        </a:rPr>
                        <a:t>capelli</a:t>
                      </a:r>
                      <a:r>
                        <a:rPr lang="en-US" sz="2700" b="1" dirty="0">
                          <a:solidFill>
                            <a:schemeClr val="tx2"/>
                          </a:solidFill>
                          <a:sym typeface="Calibri (MS) Bold"/>
                        </a:rPr>
                        <a:t> / </a:t>
                      </a:r>
                      <a:r>
                        <a:rPr lang="en-US" sz="2700" b="1" dirty="0" err="1">
                          <a:solidFill>
                            <a:schemeClr val="tx2"/>
                          </a:solidFill>
                          <a:sym typeface="Calibri (MS) Bold"/>
                        </a:rPr>
                        <a:t>unghie</a:t>
                      </a:r>
                      <a:r>
                        <a:rPr lang="en-US" sz="2700" b="1" dirty="0">
                          <a:solidFill>
                            <a:schemeClr val="tx2"/>
                          </a:solidFill>
                          <a:sym typeface="Calibri (MS) Bold"/>
                        </a:rPr>
                        <a:t> </a:t>
                      </a:r>
                      <a:r>
                        <a:rPr lang="en-US" sz="2700" b="1" dirty="0" err="1">
                          <a:solidFill>
                            <a:schemeClr val="tx2"/>
                          </a:solidFill>
                          <a:sym typeface="Calibri (MS) Bold"/>
                        </a:rPr>
                        <a:t>fragili</a:t>
                      </a:r>
                      <a:endParaRPr lang="en-US" sz="1100" dirty="0">
                        <a:solidFill>
                          <a:schemeClr val="tx2"/>
                        </a:solidFill>
                        <a:latin typeface="+mn-lt"/>
                      </a:endParaRPr>
                    </a:p>
                  </a:txBody>
                  <a:tcPr marL="65979" marR="65979" marT="65979" marB="65979" anchor="ctr"/>
                </a:tc>
                <a:tc>
                  <a:txBody>
                    <a:bodyPr/>
                    <a:lstStyle/>
                    <a:p>
                      <a:pPr algn="l">
                        <a:lnSpc>
                          <a:spcPts val="3240"/>
                        </a:lnSpc>
                        <a:defRPr/>
                      </a:pPr>
                      <a:r>
                        <a:rPr lang="en-US" sz="2700" dirty="0">
                          <a:solidFill>
                            <a:schemeClr val="tx2"/>
                          </a:solidFill>
                          <a:sym typeface="Calibri (MS)"/>
                        </a:rPr>
                        <a:t>Deficit </a:t>
                      </a:r>
                      <a:r>
                        <a:rPr lang="en-US" sz="2700" dirty="0" err="1">
                          <a:solidFill>
                            <a:schemeClr val="tx2"/>
                          </a:solidFill>
                          <a:sym typeface="Calibri (MS)"/>
                        </a:rPr>
                        <a:t>proteico</a:t>
                      </a:r>
                      <a:r>
                        <a:rPr lang="en-US" sz="2700" dirty="0">
                          <a:solidFill>
                            <a:schemeClr val="tx2"/>
                          </a:solidFill>
                          <a:sym typeface="Calibri (MS)"/>
                        </a:rPr>
                        <a:t> o </a:t>
                      </a:r>
                      <a:r>
                        <a:rPr lang="en-US" sz="2700" dirty="0" err="1">
                          <a:solidFill>
                            <a:schemeClr val="tx2"/>
                          </a:solidFill>
                          <a:sym typeface="Calibri (MS)"/>
                        </a:rPr>
                        <a:t>minerale</a:t>
                      </a:r>
                      <a:endParaRPr lang="en-US" sz="1100" dirty="0">
                        <a:solidFill>
                          <a:schemeClr val="tx2"/>
                        </a:solidFill>
                        <a:latin typeface="+mn-lt"/>
                      </a:endParaRPr>
                    </a:p>
                  </a:txBody>
                  <a:tcPr marL="65979" marR="65979" marT="65979" marB="65979" anchor="ctr"/>
                </a:tc>
                <a:tc>
                  <a:txBody>
                    <a:bodyPr/>
                    <a:lstStyle/>
                    <a:p>
                      <a:pPr algn="l">
                        <a:lnSpc>
                          <a:spcPts val="3240"/>
                        </a:lnSpc>
                        <a:defRPr/>
                      </a:pPr>
                      <a:r>
                        <a:rPr lang="en-US" sz="2700" dirty="0">
                          <a:solidFill>
                            <a:schemeClr val="tx2"/>
                          </a:solidFill>
                          <a:sym typeface="Calibri (MS)"/>
                        </a:rPr>
                        <a:t>Carenza di </a:t>
                      </a:r>
                      <a:r>
                        <a:rPr lang="en-US" sz="2700" dirty="0" err="1">
                          <a:solidFill>
                            <a:schemeClr val="tx2"/>
                          </a:solidFill>
                          <a:sym typeface="Calibri (MS)"/>
                        </a:rPr>
                        <a:t>zinco</a:t>
                      </a:r>
                      <a:r>
                        <a:rPr lang="en-US" sz="2700" dirty="0">
                          <a:solidFill>
                            <a:schemeClr val="tx2"/>
                          </a:solidFill>
                          <a:sym typeface="Calibri (MS)"/>
                        </a:rPr>
                        <a:t>, ferro, </a:t>
                      </a:r>
                      <a:r>
                        <a:rPr lang="en-US" sz="2700" dirty="0" err="1">
                          <a:solidFill>
                            <a:schemeClr val="tx2"/>
                          </a:solidFill>
                          <a:sym typeface="Calibri (MS)"/>
                        </a:rPr>
                        <a:t>biotina</a:t>
                      </a:r>
                      <a:endParaRPr lang="en-US" sz="1100" dirty="0">
                        <a:solidFill>
                          <a:schemeClr val="tx2"/>
                        </a:solidFill>
                        <a:latin typeface="+mn-lt"/>
                      </a:endParaRPr>
                    </a:p>
                  </a:txBody>
                  <a:tcPr marL="65979" marR="65979" marT="65979" marB="65979" anchor="ctr"/>
                </a:tc>
                <a:extLst>
                  <a:ext uri="{0D108BD9-81ED-4DB2-BD59-A6C34878D82A}">
                    <a16:rowId xmlns:a16="http://schemas.microsoft.com/office/drawing/2014/main" val="10004"/>
                  </a:ext>
                </a:extLst>
              </a:tr>
              <a:tr h="593907">
                <a:tc>
                  <a:txBody>
                    <a:bodyPr/>
                    <a:lstStyle/>
                    <a:p>
                      <a:pPr algn="l">
                        <a:lnSpc>
                          <a:spcPts val="3240"/>
                        </a:lnSpc>
                        <a:defRPr/>
                      </a:pPr>
                      <a:r>
                        <a:rPr lang="en-US" sz="2700" dirty="0">
                          <a:solidFill>
                            <a:schemeClr val="tx2"/>
                          </a:solidFill>
                          <a:sym typeface="Calibri (MS)"/>
                        </a:rPr>
                        <a:t> </a:t>
                      </a:r>
                      <a:r>
                        <a:rPr lang="en-US" sz="2700" b="1" dirty="0" err="1">
                          <a:solidFill>
                            <a:schemeClr val="tx2"/>
                          </a:solidFill>
                          <a:sym typeface="Calibri (MS) Bold"/>
                        </a:rPr>
                        <a:t>Lesioni</a:t>
                      </a:r>
                      <a:r>
                        <a:rPr lang="en-US" sz="2700" b="1" dirty="0">
                          <a:solidFill>
                            <a:schemeClr val="tx2"/>
                          </a:solidFill>
                          <a:sym typeface="Calibri (MS) Bold"/>
                        </a:rPr>
                        <a:t> </a:t>
                      </a:r>
                      <a:r>
                        <a:rPr lang="en-US" sz="2700" b="1" dirty="0" err="1">
                          <a:solidFill>
                            <a:schemeClr val="tx2"/>
                          </a:solidFill>
                          <a:sym typeface="Calibri (MS) Bold"/>
                        </a:rPr>
                        <a:t>orali</a:t>
                      </a:r>
                      <a:r>
                        <a:rPr lang="en-US" sz="2700" b="1" dirty="0">
                          <a:solidFill>
                            <a:schemeClr val="tx2"/>
                          </a:solidFill>
                          <a:sym typeface="Calibri (MS) Bold"/>
                        </a:rPr>
                        <a:t> o </a:t>
                      </a:r>
                      <a:r>
                        <a:rPr lang="en-US" sz="2700" b="1" dirty="0" err="1">
                          <a:solidFill>
                            <a:schemeClr val="tx2"/>
                          </a:solidFill>
                          <a:sym typeface="Calibri (MS) Bold"/>
                        </a:rPr>
                        <a:t>cutanee</a:t>
                      </a:r>
                      <a:endParaRPr lang="en-US" sz="1100" dirty="0">
                        <a:solidFill>
                          <a:schemeClr val="tx2"/>
                        </a:solidFill>
                        <a:latin typeface="+mn-lt"/>
                      </a:endParaRPr>
                    </a:p>
                  </a:txBody>
                  <a:tcPr marL="65979" marR="65979" marT="65979" marB="65979" anchor="ctr"/>
                </a:tc>
                <a:tc>
                  <a:txBody>
                    <a:bodyPr/>
                    <a:lstStyle/>
                    <a:p>
                      <a:pPr algn="l">
                        <a:lnSpc>
                          <a:spcPts val="3240"/>
                        </a:lnSpc>
                        <a:defRPr/>
                      </a:pPr>
                      <a:r>
                        <a:rPr lang="en-US" sz="2700">
                          <a:solidFill>
                            <a:schemeClr val="tx2"/>
                          </a:solidFill>
                          <a:sym typeface="Calibri (MS)"/>
                        </a:rPr>
                        <a:t>Deficit di vitamine B, A, zinco</a:t>
                      </a:r>
                      <a:endParaRPr lang="en-US" sz="1100">
                        <a:solidFill>
                          <a:schemeClr val="tx2"/>
                        </a:solidFill>
                        <a:latin typeface="+mn-lt"/>
                      </a:endParaRPr>
                    </a:p>
                  </a:txBody>
                  <a:tcPr marL="65979" marR="65979" marT="65979" marB="65979" anchor="ctr"/>
                </a:tc>
                <a:tc>
                  <a:txBody>
                    <a:bodyPr/>
                    <a:lstStyle/>
                    <a:p>
                      <a:pPr algn="l">
                        <a:lnSpc>
                          <a:spcPts val="3240"/>
                        </a:lnSpc>
                        <a:defRPr/>
                      </a:pPr>
                      <a:r>
                        <a:rPr lang="en-US" sz="2700" dirty="0" err="1">
                          <a:solidFill>
                            <a:schemeClr val="tx2"/>
                          </a:solidFill>
                          <a:sym typeface="Calibri (MS)"/>
                        </a:rPr>
                        <a:t>Stomatite</a:t>
                      </a:r>
                      <a:r>
                        <a:rPr lang="en-US" sz="2700" dirty="0">
                          <a:solidFill>
                            <a:schemeClr val="tx2"/>
                          </a:solidFill>
                          <a:sym typeface="Calibri (MS)"/>
                        </a:rPr>
                        <a:t>, </a:t>
                      </a:r>
                      <a:r>
                        <a:rPr lang="en-US" sz="2700" dirty="0" err="1">
                          <a:solidFill>
                            <a:schemeClr val="tx2"/>
                          </a:solidFill>
                          <a:sym typeface="Calibri (MS)"/>
                        </a:rPr>
                        <a:t>glossite</a:t>
                      </a:r>
                      <a:r>
                        <a:rPr lang="en-US" sz="2700" dirty="0">
                          <a:solidFill>
                            <a:schemeClr val="tx2"/>
                          </a:solidFill>
                          <a:sym typeface="Calibri (MS)"/>
                        </a:rPr>
                        <a:t>, </a:t>
                      </a:r>
                      <a:r>
                        <a:rPr lang="en-US" sz="2700" dirty="0" err="1">
                          <a:solidFill>
                            <a:schemeClr val="tx2"/>
                          </a:solidFill>
                          <a:sym typeface="Calibri (MS)"/>
                        </a:rPr>
                        <a:t>pelle</a:t>
                      </a:r>
                      <a:r>
                        <a:rPr lang="en-US" sz="2700" dirty="0">
                          <a:solidFill>
                            <a:schemeClr val="tx2"/>
                          </a:solidFill>
                          <a:sym typeface="Calibri (MS)"/>
                        </a:rPr>
                        <a:t> </a:t>
                      </a:r>
                      <a:r>
                        <a:rPr lang="en-US" sz="2700" dirty="0" err="1">
                          <a:solidFill>
                            <a:schemeClr val="tx2"/>
                          </a:solidFill>
                          <a:sym typeface="Calibri (MS)"/>
                        </a:rPr>
                        <a:t>secca</a:t>
                      </a:r>
                      <a:endParaRPr lang="en-US" sz="1100" dirty="0">
                        <a:solidFill>
                          <a:schemeClr val="tx2"/>
                        </a:solidFill>
                        <a:latin typeface="+mn-lt"/>
                      </a:endParaRPr>
                    </a:p>
                  </a:txBody>
                  <a:tcPr marL="65979" marR="65979" marT="65979" marB="65979" anchor="ctr"/>
                </a:tc>
                <a:extLst>
                  <a:ext uri="{0D108BD9-81ED-4DB2-BD59-A6C34878D82A}">
                    <a16:rowId xmlns:a16="http://schemas.microsoft.com/office/drawing/2014/main" val="10005"/>
                  </a:ext>
                </a:extLst>
              </a:tr>
              <a:tr h="859717">
                <a:tc>
                  <a:txBody>
                    <a:bodyPr/>
                    <a:lstStyle/>
                    <a:p>
                      <a:pPr algn="l">
                        <a:lnSpc>
                          <a:spcPts val="3240"/>
                        </a:lnSpc>
                        <a:defRPr/>
                      </a:pPr>
                      <a:r>
                        <a:rPr lang="en-US" sz="2700" dirty="0">
                          <a:solidFill>
                            <a:schemeClr val="tx2"/>
                          </a:solidFill>
                          <a:sym typeface="Calibri (MS)"/>
                        </a:rPr>
                        <a:t> </a:t>
                      </a:r>
                      <a:r>
                        <a:rPr lang="en-US" sz="2700" b="1" dirty="0">
                          <a:solidFill>
                            <a:schemeClr val="tx2"/>
                          </a:solidFill>
                          <a:sym typeface="Calibri (MS) Bold"/>
                        </a:rPr>
                        <a:t>Perdita di peso </a:t>
                      </a:r>
                      <a:r>
                        <a:rPr lang="en-US" sz="2700" b="1" dirty="0" err="1">
                          <a:solidFill>
                            <a:schemeClr val="tx2"/>
                          </a:solidFill>
                          <a:sym typeface="Calibri (MS) Bold"/>
                        </a:rPr>
                        <a:t>eccessiva</a:t>
                      </a:r>
                      <a:r>
                        <a:rPr lang="en-US" sz="2700" b="1" dirty="0">
                          <a:solidFill>
                            <a:schemeClr val="tx2"/>
                          </a:solidFill>
                          <a:sym typeface="Calibri (MS) Bold"/>
                        </a:rPr>
                        <a:t> / </a:t>
                      </a:r>
                      <a:r>
                        <a:rPr lang="en-US" sz="2700" b="1" dirty="0" err="1">
                          <a:solidFill>
                            <a:schemeClr val="tx2"/>
                          </a:solidFill>
                          <a:sym typeface="Calibri (MS) Bold"/>
                        </a:rPr>
                        <a:t>edemi</a:t>
                      </a:r>
                      <a:endParaRPr lang="en-US" sz="1100" dirty="0">
                        <a:solidFill>
                          <a:schemeClr val="tx2"/>
                        </a:solidFill>
                        <a:latin typeface="+mn-lt"/>
                      </a:endParaRPr>
                    </a:p>
                  </a:txBody>
                  <a:tcPr marL="65979" marR="65979" marT="65979" marB="65979" anchor="ctr"/>
                </a:tc>
                <a:tc>
                  <a:txBody>
                    <a:bodyPr/>
                    <a:lstStyle/>
                    <a:p>
                      <a:pPr algn="l">
                        <a:lnSpc>
                          <a:spcPts val="3240"/>
                        </a:lnSpc>
                        <a:defRPr/>
                      </a:pPr>
                      <a:r>
                        <a:rPr lang="en-US" sz="2700" dirty="0" err="1">
                          <a:solidFill>
                            <a:schemeClr val="tx2"/>
                          </a:solidFill>
                          <a:sym typeface="Calibri (MS)"/>
                        </a:rPr>
                        <a:t>Malnutrizione</a:t>
                      </a:r>
                      <a:r>
                        <a:rPr lang="en-US" sz="2700" dirty="0">
                          <a:solidFill>
                            <a:schemeClr val="tx2"/>
                          </a:solidFill>
                          <a:sym typeface="Calibri (MS)"/>
                        </a:rPr>
                        <a:t> o </a:t>
                      </a:r>
                      <a:r>
                        <a:rPr lang="en-US" sz="2700" dirty="0" err="1">
                          <a:solidFill>
                            <a:schemeClr val="tx2"/>
                          </a:solidFill>
                          <a:sym typeface="Calibri (MS)"/>
                        </a:rPr>
                        <a:t>malassorbimento</a:t>
                      </a:r>
                      <a:endParaRPr lang="en-US" sz="1100" dirty="0">
                        <a:solidFill>
                          <a:schemeClr val="tx2"/>
                        </a:solidFill>
                        <a:latin typeface="+mn-lt"/>
                      </a:endParaRPr>
                    </a:p>
                  </a:txBody>
                  <a:tcPr marL="65979" marR="65979" marT="65979" marB="65979" anchor="ctr"/>
                </a:tc>
                <a:tc>
                  <a:txBody>
                    <a:bodyPr/>
                    <a:lstStyle/>
                    <a:p>
                      <a:pPr algn="l">
                        <a:lnSpc>
                          <a:spcPts val="3240"/>
                        </a:lnSpc>
                        <a:defRPr/>
                      </a:pPr>
                      <a:r>
                        <a:rPr lang="en-US" sz="2700" dirty="0" err="1">
                          <a:solidFill>
                            <a:schemeClr val="tx2"/>
                          </a:solidFill>
                          <a:sym typeface="Calibri (MS)"/>
                        </a:rPr>
                        <a:t>Ipoalbuminemia</a:t>
                      </a:r>
                      <a:r>
                        <a:rPr lang="en-US" sz="2700" dirty="0">
                          <a:solidFill>
                            <a:schemeClr val="tx2"/>
                          </a:solidFill>
                          <a:sym typeface="Calibri (MS)"/>
                        </a:rPr>
                        <a:t>, deficit </a:t>
                      </a:r>
                      <a:r>
                        <a:rPr lang="en-US" sz="2700" dirty="0" err="1">
                          <a:solidFill>
                            <a:schemeClr val="tx2"/>
                          </a:solidFill>
                          <a:sym typeface="Calibri (MS)"/>
                        </a:rPr>
                        <a:t>multipli</a:t>
                      </a:r>
                      <a:endParaRPr lang="en-US" sz="1100" dirty="0">
                        <a:solidFill>
                          <a:schemeClr val="tx2"/>
                        </a:solidFill>
                        <a:latin typeface="+mn-lt"/>
                      </a:endParaRPr>
                    </a:p>
                  </a:txBody>
                  <a:tcPr marL="65979" marR="65979" marT="65979" marB="65979" anchor="ctr"/>
                </a:tc>
                <a:extLst>
                  <a:ext uri="{0D108BD9-81ED-4DB2-BD59-A6C34878D82A}">
                    <a16:rowId xmlns:a16="http://schemas.microsoft.com/office/drawing/2014/main" val="10006"/>
                  </a:ext>
                </a:extLst>
              </a:tr>
              <a:tr h="859035">
                <a:tc>
                  <a:txBody>
                    <a:bodyPr/>
                    <a:lstStyle/>
                    <a:p>
                      <a:pPr algn="l">
                        <a:lnSpc>
                          <a:spcPts val="3240"/>
                        </a:lnSpc>
                        <a:defRPr/>
                      </a:pPr>
                      <a:r>
                        <a:rPr lang="en-US" sz="2700" b="1" dirty="0" err="1">
                          <a:solidFill>
                            <a:schemeClr val="tx2"/>
                          </a:solidFill>
                          <a:sym typeface="Calibri (MS) Bold"/>
                        </a:rPr>
                        <a:t>Alterazioni</a:t>
                      </a:r>
                      <a:r>
                        <a:rPr lang="en-US" sz="2700" b="1" dirty="0">
                          <a:solidFill>
                            <a:schemeClr val="tx2"/>
                          </a:solidFill>
                          <a:sym typeface="Calibri (MS) Bold"/>
                        </a:rPr>
                        <a:t> </a:t>
                      </a:r>
                      <a:r>
                        <a:rPr lang="en-US" sz="2700" b="1" dirty="0" err="1">
                          <a:solidFill>
                            <a:schemeClr val="tx2"/>
                          </a:solidFill>
                          <a:sym typeface="Calibri (MS) Bold"/>
                        </a:rPr>
                        <a:t>alvo</a:t>
                      </a:r>
                      <a:r>
                        <a:rPr lang="en-US" sz="2700" b="1" dirty="0">
                          <a:solidFill>
                            <a:schemeClr val="tx2"/>
                          </a:solidFill>
                          <a:sym typeface="Calibri (MS) Bold"/>
                        </a:rPr>
                        <a:t> (</a:t>
                      </a:r>
                      <a:r>
                        <a:rPr lang="en-US" sz="2700" b="1" dirty="0" err="1">
                          <a:solidFill>
                            <a:schemeClr val="tx2"/>
                          </a:solidFill>
                          <a:sym typeface="Calibri (MS) Bold"/>
                        </a:rPr>
                        <a:t>diarrea</a:t>
                      </a:r>
                      <a:r>
                        <a:rPr lang="en-US" sz="2700" b="1" dirty="0">
                          <a:solidFill>
                            <a:schemeClr val="tx2"/>
                          </a:solidFill>
                          <a:sym typeface="Calibri (MS) Bold"/>
                        </a:rPr>
                        <a:t>/</a:t>
                      </a:r>
                      <a:r>
                        <a:rPr lang="en-US" sz="2700" b="1" dirty="0" err="1">
                          <a:solidFill>
                            <a:schemeClr val="tx2"/>
                          </a:solidFill>
                          <a:sym typeface="Calibri (MS) Bold"/>
                        </a:rPr>
                        <a:t>stipsi</a:t>
                      </a:r>
                      <a:r>
                        <a:rPr lang="en-US" sz="2700" b="1" dirty="0">
                          <a:solidFill>
                            <a:schemeClr val="tx2"/>
                          </a:solidFill>
                          <a:sym typeface="Calibri (MS) Bold"/>
                        </a:rPr>
                        <a:t>)</a:t>
                      </a:r>
                      <a:endParaRPr lang="en-US" sz="1100" dirty="0">
                        <a:solidFill>
                          <a:schemeClr val="tx2"/>
                        </a:solidFill>
                        <a:latin typeface="+mn-lt"/>
                      </a:endParaRPr>
                    </a:p>
                  </a:txBody>
                  <a:tcPr marL="65979" marR="65979" marT="65979" marB="65979" anchor="ctr"/>
                </a:tc>
                <a:tc>
                  <a:txBody>
                    <a:bodyPr/>
                    <a:lstStyle/>
                    <a:p>
                      <a:pPr algn="l">
                        <a:lnSpc>
                          <a:spcPts val="3240"/>
                        </a:lnSpc>
                        <a:defRPr/>
                      </a:pPr>
                      <a:r>
                        <a:rPr lang="en-US" sz="2700">
                          <a:solidFill>
                            <a:schemeClr val="tx2"/>
                          </a:solidFill>
                          <a:sym typeface="Calibri (MS)"/>
                        </a:rPr>
                        <a:t>Malassorbimento o scarsa fibra</a:t>
                      </a:r>
                      <a:endParaRPr lang="en-US" sz="1100">
                        <a:solidFill>
                          <a:schemeClr val="tx2"/>
                        </a:solidFill>
                        <a:latin typeface="+mn-lt"/>
                      </a:endParaRPr>
                    </a:p>
                  </a:txBody>
                  <a:tcPr marL="65979" marR="65979" marT="65979" marB="65979" anchor="ctr"/>
                </a:tc>
                <a:tc>
                  <a:txBody>
                    <a:bodyPr/>
                    <a:lstStyle/>
                    <a:p>
                      <a:pPr algn="l">
                        <a:lnSpc>
                          <a:spcPts val="3240"/>
                        </a:lnSpc>
                        <a:defRPr/>
                      </a:pPr>
                      <a:r>
                        <a:rPr lang="en-US" sz="2700" dirty="0">
                          <a:solidFill>
                            <a:schemeClr val="tx2"/>
                          </a:solidFill>
                          <a:sym typeface="Calibri (MS)"/>
                        </a:rPr>
                        <a:t>Deficit </a:t>
                      </a:r>
                      <a:r>
                        <a:rPr lang="en-US" sz="2700" dirty="0" err="1">
                          <a:solidFill>
                            <a:schemeClr val="tx2"/>
                          </a:solidFill>
                          <a:sym typeface="Calibri (MS)"/>
                        </a:rPr>
                        <a:t>vitamine</a:t>
                      </a:r>
                      <a:r>
                        <a:rPr lang="en-US" sz="2700" dirty="0">
                          <a:solidFill>
                            <a:schemeClr val="tx2"/>
                          </a:solidFill>
                          <a:sym typeface="Calibri (MS)"/>
                        </a:rPr>
                        <a:t> </a:t>
                      </a:r>
                      <a:r>
                        <a:rPr lang="en-US" sz="2700" dirty="0" err="1">
                          <a:solidFill>
                            <a:schemeClr val="tx2"/>
                          </a:solidFill>
                          <a:sym typeface="Calibri (MS)"/>
                        </a:rPr>
                        <a:t>liposolubili</a:t>
                      </a:r>
                      <a:endParaRPr lang="en-US" sz="1100" dirty="0">
                        <a:solidFill>
                          <a:schemeClr val="tx2"/>
                        </a:solidFill>
                        <a:latin typeface="+mn-lt"/>
                      </a:endParaRPr>
                    </a:p>
                  </a:txBody>
                  <a:tcPr marL="65979" marR="65979" marT="65979" marB="65979" anchor="ctr"/>
                </a:tc>
                <a:extLst>
                  <a:ext uri="{0D108BD9-81ED-4DB2-BD59-A6C34878D82A}">
                    <a16:rowId xmlns:a16="http://schemas.microsoft.com/office/drawing/2014/main" val="10007"/>
                  </a:ext>
                </a:extLst>
              </a:tr>
              <a:tr h="859035">
                <a:tc>
                  <a:txBody>
                    <a:bodyPr/>
                    <a:lstStyle/>
                    <a:p>
                      <a:pPr algn="l">
                        <a:lnSpc>
                          <a:spcPts val="3240"/>
                        </a:lnSpc>
                        <a:defRPr/>
                      </a:pPr>
                      <a:r>
                        <a:rPr lang="en-US" sz="2700" dirty="0">
                          <a:solidFill>
                            <a:schemeClr val="tx2"/>
                          </a:solidFill>
                          <a:sym typeface="Calibri (MS)"/>
                        </a:rPr>
                        <a:t> </a:t>
                      </a:r>
                      <a:r>
                        <a:rPr lang="en-US" sz="2700" b="1" dirty="0" err="1">
                          <a:solidFill>
                            <a:schemeClr val="tx2"/>
                          </a:solidFill>
                          <a:sym typeface="Calibri (MS) Bold"/>
                        </a:rPr>
                        <a:t>Disturbi</a:t>
                      </a:r>
                      <a:r>
                        <a:rPr lang="en-US" sz="2700" b="1" dirty="0">
                          <a:solidFill>
                            <a:schemeClr val="tx2"/>
                          </a:solidFill>
                          <a:sym typeface="Calibri (MS) Bold"/>
                        </a:rPr>
                        <a:t> </a:t>
                      </a:r>
                      <a:r>
                        <a:rPr lang="en-US" sz="2700" b="1" dirty="0" err="1">
                          <a:solidFill>
                            <a:schemeClr val="tx2"/>
                          </a:solidFill>
                          <a:sym typeface="Calibri (MS) Bold"/>
                        </a:rPr>
                        <a:t>neurologici</a:t>
                      </a:r>
                      <a:endParaRPr lang="en-US" sz="1100" dirty="0">
                        <a:solidFill>
                          <a:schemeClr val="tx2"/>
                        </a:solidFill>
                        <a:latin typeface="+mn-lt"/>
                      </a:endParaRPr>
                    </a:p>
                  </a:txBody>
                  <a:tcPr marL="65979" marR="65979" marT="65979" marB="65979" anchor="ctr"/>
                </a:tc>
                <a:tc>
                  <a:txBody>
                    <a:bodyPr/>
                    <a:lstStyle/>
                    <a:p>
                      <a:pPr algn="l">
                        <a:lnSpc>
                          <a:spcPts val="3240"/>
                        </a:lnSpc>
                        <a:defRPr/>
                      </a:pPr>
                      <a:r>
                        <a:rPr lang="en-US" sz="2700" dirty="0">
                          <a:solidFill>
                            <a:schemeClr val="tx2"/>
                          </a:solidFill>
                          <a:sym typeface="Calibri (MS)"/>
                        </a:rPr>
                        <a:t>Deficit di </a:t>
                      </a:r>
                      <a:r>
                        <a:rPr lang="en-US" sz="2700" dirty="0" err="1">
                          <a:solidFill>
                            <a:schemeClr val="tx2"/>
                          </a:solidFill>
                          <a:sym typeface="Calibri (MS)"/>
                        </a:rPr>
                        <a:t>tiamina</a:t>
                      </a:r>
                      <a:r>
                        <a:rPr lang="en-US" sz="2700" dirty="0">
                          <a:solidFill>
                            <a:schemeClr val="tx2"/>
                          </a:solidFill>
                          <a:sym typeface="Calibri (MS)"/>
                        </a:rPr>
                        <a:t>, B12 o </a:t>
                      </a:r>
                      <a:r>
                        <a:rPr lang="en-US" sz="2700" dirty="0" err="1">
                          <a:solidFill>
                            <a:schemeClr val="tx2"/>
                          </a:solidFill>
                          <a:sym typeface="Calibri (MS)"/>
                        </a:rPr>
                        <a:t>rame</a:t>
                      </a:r>
                      <a:endParaRPr lang="en-US" sz="1100" dirty="0">
                        <a:solidFill>
                          <a:schemeClr val="tx2"/>
                        </a:solidFill>
                        <a:latin typeface="+mn-lt"/>
                      </a:endParaRPr>
                    </a:p>
                  </a:txBody>
                  <a:tcPr marL="65979" marR="65979" marT="65979" marB="65979" anchor="ctr"/>
                </a:tc>
                <a:tc>
                  <a:txBody>
                    <a:bodyPr/>
                    <a:lstStyle/>
                    <a:p>
                      <a:pPr algn="l">
                        <a:lnSpc>
                          <a:spcPts val="3240"/>
                        </a:lnSpc>
                        <a:defRPr/>
                      </a:pPr>
                      <a:r>
                        <a:rPr lang="en-US" sz="2700" dirty="0" err="1">
                          <a:solidFill>
                            <a:schemeClr val="tx2"/>
                          </a:solidFill>
                          <a:sym typeface="Calibri (MS)"/>
                        </a:rPr>
                        <a:t>Neuropatie</a:t>
                      </a:r>
                      <a:r>
                        <a:rPr lang="en-US" sz="2700" dirty="0">
                          <a:solidFill>
                            <a:schemeClr val="tx2"/>
                          </a:solidFill>
                          <a:sym typeface="Calibri (MS)"/>
                        </a:rPr>
                        <a:t>, </a:t>
                      </a:r>
                      <a:r>
                        <a:rPr lang="en-US" sz="2700" dirty="0" err="1">
                          <a:solidFill>
                            <a:schemeClr val="tx2"/>
                          </a:solidFill>
                          <a:sym typeface="Calibri (MS)"/>
                        </a:rPr>
                        <a:t>confusione</a:t>
                      </a:r>
                      <a:r>
                        <a:rPr lang="en-US" sz="2700" dirty="0">
                          <a:solidFill>
                            <a:schemeClr val="tx2"/>
                          </a:solidFill>
                          <a:sym typeface="Calibri (MS)"/>
                        </a:rPr>
                        <a:t>, </a:t>
                      </a:r>
                      <a:r>
                        <a:rPr lang="en-US" sz="2700" dirty="0" err="1">
                          <a:solidFill>
                            <a:schemeClr val="tx2"/>
                          </a:solidFill>
                          <a:sym typeface="Calibri (MS)"/>
                        </a:rPr>
                        <a:t>parestesie</a:t>
                      </a:r>
                      <a:endParaRPr lang="en-US" sz="1100" dirty="0">
                        <a:solidFill>
                          <a:schemeClr val="tx2"/>
                        </a:solidFill>
                        <a:latin typeface="+mn-lt"/>
                      </a:endParaRPr>
                    </a:p>
                  </a:txBody>
                  <a:tcPr marL="65979" marR="65979" marT="65979" marB="65979" anchor="ctr"/>
                </a:tc>
                <a:extLst>
                  <a:ext uri="{0D108BD9-81ED-4DB2-BD59-A6C34878D82A}">
                    <a16:rowId xmlns:a16="http://schemas.microsoft.com/office/drawing/2014/main" val="10008"/>
                  </a:ext>
                </a:extLst>
              </a:tr>
            </a:tbl>
          </a:graphicData>
        </a:graphic>
      </p:graphicFrame>
      <p:sp>
        <p:nvSpPr>
          <p:cNvPr id="19" name="TextBox 19"/>
          <p:cNvSpPr txBox="1"/>
          <p:nvPr/>
        </p:nvSpPr>
        <p:spPr>
          <a:xfrm>
            <a:off x="5125194" y="-51180"/>
            <a:ext cx="7617333" cy="1465005"/>
          </a:xfrm>
          <a:prstGeom prst="rect">
            <a:avLst/>
          </a:prstGeom>
        </p:spPr>
        <p:txBody>
          <a:bodyPr lIns="0" tIns="0" rIns="0" bIns="0" rtlCol="0" anchor="t">
            <a:spAutoFit/>
          </a:bodyPr>
          <a:lstStyle/>
          <a:p>
            <a:pPr algn="ctr">
              <a:lnSpc>
                <a:spcPts val="9720"/>
              </a:lnSpc>
            </a:pPr>
            <a:r>
              <a:rPr lang="en-US" sz="8100" dirty="0" err="1">
                <a:solidFill>
                  <a:srgbClr val="4A66AC"/>
                </a:solidFill>
                <a:latin typeface="Calibri (MS)"/>
                <a:ea typeface="Calibri (MS)"/>
                <a:cs typeface="Calibri (MS)"/>
                <a:sym typeface="Calibri (MS)"/>
              </a:rPr>
              <a:t>Sintomi</a:t>
            </a:r>
            <a:r>
              <a:rPr lang="en-US" sz="8100" dirty="0">
                <a:solidFill>
                  <a:srgbClr val="4A66AC"/>
                </a:solidFill>
                <a:latin typeface="Calibri (MS)"/>
                <a:ea typeface="Calibri (MS)"/>
                <a:cs typeface="Calibri (MS)"/>
                <a:sym typeface="Calibri (MS)"/>
              </a:rPr>
              <a:t> </a:t>
            </a:r>
            <a:r>
              <a:rPr lang="en-US" sz="8100" dirty="0" err="1">
                <a:solidFill>
                  <a:srgbClr val="4A66AC"/>
                </a:solidFill>
                <a:latin typeface="Calibri (MS)"/>
                <a:ea typeface="Calibri (MS)"/>
                <a:cs typeface="Calibri (MS)"/>
                <a:sym typeface="Calibri (MS)"/>
              </a:rPr>
              <a:t>sentinella</a:t>
            </a:r>
            <a:endParaRPr lang="en-US" sz="8100" dirty="0">
              <a:solidFill>
                <a:srgbClr val="4A66AC"/>
              </a:solidFill>
              <a:latin typeface="Calibri (MS)"/>
              <a:ea typeface="Calibri (MS)"/>
              <a:cs typeface="Calibri (MS)"/>
              <a:sym typeface="Calibri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TotalTime>
  <Words>2327</Words>
  <Application>Microsoft Office PowerPoint</Application>
  <PresentationFormat>Personalizzato</PresentationFormat>
  <Paragraphs>242</Paragraphs>
  <Slides>21</Slides>
  <Notes>6</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21</vt:i4>
      </vt:variant>
    </vt:vector>
  </HeadingPairs>
  <TitlesOfParts>
    <vt:vector size="29" baseType="lpstr">
      <vt:lpstr>Calibri (MS)</vt:lpstr>
      <vt:lpstr>TT Rounds Condensed</vt:lpstr>
      <vt:lpstr>Calibri (MS) Bold Italics</vt:lpstr>
      <vt:lpstr>Arial</vt:lpstr>
      <vt:lpstr>TT Rounds Condensed Italics</vt:lpstr>
      <vt:lpstr>Calibri (MS) Bold</vt:lpstr>
      <vt:lpstr>Calibri</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 OPERATORIO.pptx</dc:title>
  <cp:lastModifiedBy>Neri Barbara</cp:lastModifiedBy>
  <cp:revision>15</cp:revision>
  <dcterms:created xsi:type="dcterms:W3CDTF">2006-08-16T00:00:00Z</dcterms:created>
  <dcterms:modified xsi:type="dcterms:W3CDTF">2025-10-26T10:26:05Z</dcterms:modified>
  <dc:identifier>DAG2r8MVIR0</dc:identifier>
</cp:coreProperties>
</file>